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notesMasters/notesMaster1.xml" ContentType="application/vnd.openxmlformats-officedocument.presentationml.notesMaster+xml"/>
  <Override PartName="/ppt/theme/theme5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6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embedTrueTypeFonts="1" autoCompressPictures="0">
  <p:sldMasterIdLst>
    <p:sldMasterId id="2147483757" r:id="rId62"/>
    <p:sldMasterId id="2147483758" r:id="rId64"/>
    <p:sldMasterId id="2147483759" r:id="rId66"/>
    <p:sldMasterId id="2147483760" r:id="rId68"/>
  </p:sldMasterIdLst>
  <p:notesMasterIdLst>
    <p:notesMasterId r:id="rId70"/>
  </p:notesMasterIdLst>
  <p:sldIdLst>
    <p:sldId id="259" r:id="rId72"/>
    <p:sldId id="270" r:id="rId74"/>
    <p:sldId id="260" r:id="rId75"/>
    <p:sldId id="285" r:id="rId77"/>
    <p:sldId id="286" r:id="rId79"/>
    <p:sldId id="287" r:id="rId80"/>
    <p:sldId id="272" r:id="rId81"/>
    <p:sldId id="283" r:id="rId82"/>
    <p:sldId id="284" r:id="rId83"/>
    <p:sldId id="276" r:id="rId84"/>
    <p:sldId id="277" r:id="rId85"/>
    <p:sldId id="279" r:id="rId86"/>
    <p:sldId id="278" r:id="rId8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7" userDrawn="1">
          <p15:clr>
            <a:srgbClr val="A4A3A4"/>
          </p15:clr>
        </p15:guide>
        <p15:guide id="2" pos="3807" userDrawn="1">
          <p15:clr>
            <a:srgbClr val="A4A3A4"/>
          </p15:clr>
        </p15:guide>
      </p15:sldGuideLst>
    </p:ext>
  </p:extLst>
  <p:embeddedFontLst>
    <p:embeddedFont>
      <p:font typeface="맑은 고딕" panose="020B0503020000020004" pitchFamily="34" charset="-127">
        <p:regular r:id="rId13"/>
        <p:bold r:id="rId7"/>
      </p:font>
    </p:embeddedFont>
    <p:embeddedFont>
      <p:font typeface="Pretendard" panose="02000503000000020004" pitchFamily="2" charset="-127">
        <p:regular r:id="rId2"/>
        <p:bold r:id="rId15"/>
      </p:font>
    </p:embeddedFont>
    <p:embeddedFont>
      <p:font typeface="Pretendard Black" panose="02000503000000020004" pitchFamily="2" charset="-127">
        <p:bold r:id="rId11"/>
      </p:font>
    </p:embeddedFont>
    <p:embeddedFont>
      <p:font typeface="Pretendard ExtraBold" panose="02000503000000020004" pitchFamily="2" charset="-127">
        <p:bold r:id="rId9"/>
      </p:font>
    </p:embeddedFont>
    <p:embeddedFont>
      <p:font typeface="Pretendard Light" panose="02000403000000020004" pitchFamily="2" charset="-127">
        <p:regular r:id="rId4"/>
      </p:font>
    </p:embeddedFont>
    <p:embeddedFont>
      <p:font typeface="Pretendard Medium" panose="02000503000000020004" pitchFamily="2" charset="-127">
        <p:regular r:id="rId1"/>
      </p:font>
    </p:embeddedFont>
    <p:embeddedFont>
      <p:font typeface="Pretendard SemiBold" panose="02000503000000020004" pitchFamily="2" charset="-127">
        <p:regular r:id="rId16"/>
        <p:bold r:id="rId12"/>
      </p:font>
    </p:embeddedFont>
    <p:embeddedFont>
      <p:font typeface="Calibri" panose="020F0502020204030204" pitchFamily="34" charset="0">
        <p:regular r:id="rId8"/>
        <p:bold r:id="rId17"/>
        <p:italic r:id="rId14"/>
        <p:boldItalic r:id="rId10"/>
      </p:font>
    </p:embeddedFont>
    <p:embeddedFont>
      <p:font typeface="Calibri Light" panose="020F0302020204030204" pitchFamily="34" charset="0">
        <p:regular r:id="rId5"/>
        <p:italic r:id="rId3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37A4C5"/>
    <a:srgbClr val="8E8E8E"/>
    <a:srgbClr val="EFECE1"/>
    <a:srgbClr val="37C5B4"/>
    <a:srgbClr val="EBEBEB"/>
    <a:srgbClr val="DA0000"/>
    <a:srgbClr val="1E1E1C"/>
    <a:srgbClr val="964F01"/>
    <a:srgbClr val="00769C"/>
    <a:srgbClr val="00A039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93323"/>
  </p:normalViewPr>
  <p:slideViewPr>
    <p:cSldViewPr snapToGrid="0" snapToObjects="1">
      <p:cViewPr varScale="1">
        <p:scale>
          <a:sx n="99" d="100"/>
          <a:sy n="99" d="100"/>
        </p:scale>
        <p:origin x="864" y="176"/>
      </p:cViewPr>
      <p:guideLst>
        <p:guide orient="horz" pos="2127"/>
        <p:guide pos="3807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8.fntdata"></Relationship><Relationship Id="rId2" Type="http://schemas.openxmlformats.org/officeDocument/2006/relationships/font" Target="fonts/font3.fntdata"></Relationship><Relationship Id="rId3" Type="http://schemas.openxmlformats.org/officeDocument/2006/relationships/font" Target="fonts/font16.fntdata"></Relationship><Relationship Id="rId4" Type="http://schemas.openxmlformats.org/officeDocument/2006/relationships/font" Target="fonts/font7.fntdata"></Relationship><Relationship Id="rId5" Type="http://schemas.openxmlformats.org/officeDocument/2006/relationships/font" Target="fonts/font15.fntdata"></Relationship><Relationship Id="rId6" Type="http://schemas.openxmlformats.org/officeDocument/2006/relationships/tableStyles" Target="tableStyles.xml"></Relationship><Relationship Id="rId7" Type="http://schemas.openxmlformats.org/officeDocument/2006/relationships/font" Target="fonts/font2.fntdata"></Relationship><Relationship Id="rId8" Type="http://schemas.openxmlformats.org/officeDocument/2006/relationships/font" Target="fonts/font11.fntdata"></Relationship><Relationship Id="rId9" Type="http://schemas.openxmlformats.org/officeDocument/2006/relationships/font" Target="fonts/font6.fntdata"></Relationship><Relationship Id="rId10" Type="http://schemas.openxmlformats.org/officeDocument/2006/relationships/font" Target="fonts/font14.fntdata"></Relationship><Relationship Id="rId11" Type="http://schemas.openxmlformats.org/officeDocument/2006/relationships/font" Target="fonts/font5.fntdata"></Relationship><Relationship Id="rId12" Type="http://schemas.openxmlformats.org/officeDocument/2006/relationships/font" Target="fonts/font10.fntdata"></Relationship><Relationship Id="rId13" Type="http://schemas.openxmlformats.org/officeDocument/2006/relationships/font" Target="fonts/font1.fntdata"></Relationship><Relationship Id="rId14" Type="http://schemas.openxmlformats.org/officeDocument/2006/relationships/font" Target="fonts/font13.fntdata"></Relationship><Relationship Id="rId15" Type="http://schemas.openxmlformats.org/officeDocument/2006/relationships/font" Target="fonts/font4.fntdata"></Relationship><Relationship Id="rId16" Type="http://schemas.openxmlformats.org/officeDocument/2006/relationships/font" Target="fonts/font9.fntdata"></Relationship><Relationship Id="rId17" Type="http://schemas.openxmlformats.org/officeDocument/2006/relationships/font" Target="fonts/font12.fntdata"></Relationship><Relationship Id="rId62" Type="http://schemas.openxmlformats.org/officeDocument/2006/relationships/slideMaster" Target="slideMasters/slideMaster1.xml"></Relationship><Relationship Id="rId63" Type="http://schemas.openxmlformats.org/officeDocument/2006/relationships/theme" Target="theme/theme1.xml"></Relationship><Relationship Id="rId64" Type="http://schemas.openxmlformats.org/officeDocument/2006/relationships/slideMaster" Target="slideMasters/slideMaster2.xml"></Relationship><Relationship Id="rId66" Type="http://schemas.openxmlformats.org/officeDocument/2006/relationships/slideMaster" Target="slideMasters/slideMaster3.xml"></Relationship><Relationship Id="rId68" Type="http://schemas.openxmlformats.org/officeDocument/2006/relationships/slideMaster" Target="slideMasters/slideMaster4.xml"></Relationship><Relationship Id="rId70" Type="http://schemas.openxmlformats.org/officeDocument/2006/relationships/notesMaster" Target="notesMasters/notesMaster1.xml"></Relationship><Relationship Id="rId72" Type="http://schemas.openxmlformats.org/officeDocument/2006/relationships/slide" Target="slides/slide1.xml"></Relationship><Relationship Id="rId74" Type="http://schemas.openxmlformats.org/officeDocument/2006/relationships/slide" Target="slides/slide2.xml"></Relationship><Relationship Id="rId75" Type="http://schemas.openxmlformats.org/officeDocument/2006/relationships/slide" Target="slides/slide3.xml"></Relationship><Relationship Id="rId77" Type="http://schemas.openxmlformats.org/officeDocument/2006/relationships/slide" Target="slides/slide4.xml"></Relationship><Relationship Id="rId79" Type="http://schemas.openxmlformats.org/officeDocument/2006/relationships/slide" Target="slides/slide5.xml"></Relationship><Relationship Id="rId80" Type="http://schemas.openxmlformats.org/officeDocument/2006/relationships/slide" Target="slides/slide6.xml"></Relationship><Relationship Id="rId81" Type="http://schemas.openxmlformats.org/officeDocument/2006/relationships/slide" Target="slides/slide7.xml"></Relationship><Relationship Id="rId82" Type="http://schemas.openxmlformats.org/officeDocument/2006/relationships/slide" Target="slides/slide8.xml"></Relationship><Relationship Id="rId83" Type="http://schemas.openxmlformats.org/officeDocument/2006/relationships/slide" Target="slides/slide9.xml"></Relationship><Relationship Id="rId84" Type="http://schemas.openxmlformats.org/officeDocument/2006/relationships/slide" Target="slides/slide10.xml"></Relationship><Relationship Id="rId85" Type="http://schemas.openxmlformats.org/officeDocument/2006/relationships/slide" Target="slides/slide11.xml"></Relationship><Relationship Id="rId86" Type="http://schemas.openxmlformats.org/officeDocument/2006/relationships/slide" Target="slides/slide12.xml"></Relationship><Relationship Id="rId87" Type="http://schemas.openxmlformats.org/officeDocument/2006/relationships/slide" Target="slides/slide13.xml"></Relationship><Relationship Id="rId89" Type="http://schemas.openxmlformats.org/officeDocument/2006/relationships/viewProps" Target="viewProps.xml"></Relationship><Relationship Id="rId90" Type="http://schemas.openxmlformats.org/officeDocument/2006/relationships/presProps" Target="presProps.xml"></Relationship></Relationships>
</file>

<file path=ppt/media/fImage1139133441.png>
</file>

<file path=ppt/media/fImage179183338467.png>
</file>

<file path=ppt/media/image1.png>
</file>

<file path=ppt/media/image10.jpeg>
</file>

<file path=ppt/media/image11.jpeg>
</file>

<file path=ppt/media/image12.png>
</file>

<file path=ppt/media/image13.tiff>
</file>

<file path=ppt/media/image14.tiff>
</file>

<file path=ppt/media/image2.tiff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5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035" cy="308673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/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>
          <a:xfrm>
            <a:off x="3884930" y="8685530"/>
            <a:ext cx="2972435" cy="459105"/>
          </a:xfrm>
        </p:spPr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4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Rect 0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035" cy="3086735"/>
              </a:xfrm>
              <a:prstGeom prst="rect">
                <a:avLst/>
              </a:prstGeom>
              <a:noFill/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0" tIns="0" rIns="0" bIns="0" anchor="t">
                <a:noAutofit/>
              </a:bodyPr>
              <a:lstStyle/>
              <a:p>
                <a:pPr marL="0" indent="0"/>
                <a:endParaRPr/>
              </a:p>
            </p:txBody>
          </p:sp>
          <p:sp>
            <p:nvSpPr>
              <p:cNvPr id="3" name="Rect 0"/>
              <p:cNvSpPr txBox="1">
                <a:spLocks noGrp="1"/>
              </p:cNvSpPr>
              <p:nvPr>
                <p:ph type="body"/>
              </p:nvPr>
            </p:nvSpPr>
            <p:spPr>
              <a:xfrm>
                <a:off x="685800" y="4400550"/>
                <a:ext cx="5487035" cy="3601085"/>
              </a:xfrm>
              <a:prstGeom prst="rect">
                <a:avLst/>
              </a:prstGeom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latinLnBrk="0">
                  <a:buFontTx/>
                  <a:buNone/>
                </a:pPr>
                <a:endParaRPr/>
              </a:p>
            </p:txBody>
          </p:sp>
          <p:sp>
            <p:nvSpPr>
              <p:cNvPr id="4" name="Rect 0"/>
              <p:cNvSpPr txBox="1">
                <a:spLocks noGrp="1"/>
              </p:cNvSpPr>
              <p:nvPr>
                <p:ph type="sldNum"/>
              </p:nvPr>
            </p:nvSpPr>
            <p:spPr>
              <a:xfrm>
                <a:off x="3884930" y="8685530"/>
                <a:ext cx="2972435" cy="459105"/>
              </a:xfrm>
              <a:prstGeom prst="rect">
                <a:avLst/>
              </a:prstGeom>
            </p:spPr>
            <p:txBody>
              <a:bodyPr vert="horz" wrap="square" lIns="91440" tIns="45720" rIns="91440" bIns="45720" anchor="b">
                <a:noAutofit/>
              </a:bodyPr>
              <a:lstStyle/>
              <a:p>
                <a:pPr marL="0" indent="0" latinLnBrk="0">
                  <a:buFontTx/>
                  <a:buNone/>
                </a:pPr>
                <a:fld id="{B9320F77-B9A0-41C5-862A-B4B631284C64}" type="slidenum">
                  <a:rPr>
                    <a:latin typeface="맑은 고딕" charset="0"/>
                    <a:ea typeface="맑은 고딕" charset="0"/>
                  </a:rPr>
                  <a:t>6</a:t>
                </a:fld>
                <a:endParaRPr>
                  <a:latin typeface="맑은 고딕" charset="0"/>
                  <a:ea typeface="맑은 고딕" charset="0"/>
                </a:endParaRPr>
              </a:p>
            </p:txBody>
          </p:sp>
        </p:spTree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5270" cy="23888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5270" cy="165671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870" cy="285369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870" cy="15011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740" cy="82486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740" cy="3686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775" cy="82486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775" cy="3686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3190" cy="16014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3470" cy="487489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3190" cy="3813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3190" cy="160147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3470" cy="4874895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3190" cy="381317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30170" cy="5813425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5570" cy="5813425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2023. 12. 1.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870" cy="435292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60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4470" cy="366395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en-US" altLang="ko-KR">
                <a:latin typeface="맑은 고딕" charset="0"/>
                <a:ea typeface="맑은 고딕" charset="0"/>
              </a:rPr>
              <a:t>12/1/23</a:t>
            </a:fld>
            <a:endParaRPr lang="en-US" altLang="ko-KR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image" Target="../media/image1.png"></Relationship><Relationship Id="rId2" Type="http://schemas.openxmlformats.org/officeDocument/2006/relationships/notesSlide" Target="../notesSlides/notesSlide1.xml"></Relationship><Relationship Id="rId1" Type="http://schemas.openxmlformats.org/officeDocument/2006/relationships/slideLayout" Target="../slideLayouts/slideLayout1.xml"></Relationship><Relationship Id="rId5" Type="http://schemas.openxmlformats.org/officeDocument/2006/relationships/image" Target="../media/image3.png"></Relationship><Relationship Id="rId4" Type="http://schemas.openxmlformats.org/officeDocument/2006/relationships/image" Target="../media/image2.tiff"></Relationship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image" Target="../media/image13.tiff"></Relationship><Relationship Id="rId2" Type="http://schemas.openxmlformats.org/officeDocument/2006/relationships/image" Target="../media/image11.jpeg"></Relationship><Relationship Id="rId4" Type="http://schemas.openxmlformats.org/officeDocument/2006/relationships/image" Target="../media/image14.tiff"></Relationship><Relationship Id="rId5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image" Target="../media/image11.jpeg"></Relationship><Relationship Id="rId3" Type="http://schemas.openxmlformats.org/officeDocument/2006/relationships/slideLayout" Target="../slideLayouts/slideLayout2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image" Target="../media/image4.jpeg"></Relationship><Relationship Id="rId3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image" Target="../media/image4.jpeg"></Relationship><Relationship Id="rId3" Type="http://schemas.openxmlformats.org/officeDocument/2006/relationships/slideLayout" Target="../slideLayouts/slideLayout2.xml"></Relationship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1" Type="http://schemas.openxmlformats.org/officeDocument/2006/relationships/slideLayout" Target="../slideLayouts/slideLayout1.xml"></Relationship></Relationships>
</file>

<file path=ppt/slides/_rels/slide4.xml.rels><?xml version="1.0" encoding="UTF-8"?>
<Relationships xmlns="http://schemas.openxmlformats.org/package/2006/relationships"><Relationship Id="rId3" Type="http://schemas.openxmlformats.org/officeDocument/2006/relationships/image" Target="../media/image4.jpeg"></Relationship><Relationship Id="rId2" Type="http://schemas.openxmlformats.org/officeDocument/2006/relationships/notesSlide" Target="../notesSlides/notesSlide4.xml"></Relationship><Relationship Id="rId1" Type="http://schemas.openxmlformats.org/officeDocument/2006/relationships/slideLayout" Target="../slideLayouts/slideLayout12.xml"></Relationship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7.png"/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8.jpeg"></Relationship><Relationship Id="rId2" Type="http://schemas.openxmlformats.org/officeDocument/2006/relationships/notesSlide" Target="../notesSlides/notesSlide6.xml"></Relationship><Relationship Id="rId5" Type="http://schemas.openxmlformats.org/officeDocument/2006/relationships/image" Target="../media/image10.jpeg"></Relationship><Relationship Id="rId4" Type="http://schemas.openxmlformats.org/officeDocument/2006/relationships/image" Target="../media/image9.jpeg"></Relationship><Relationship Id="rId6" Type="http://schemas.openxmlformats.org/officeDocument/2006/relationships/image" Target="../media/fImage1139133441.png"></Relationship><Relationship Id="rId7" Type="http://schemas.openxmlformats.org/officeDocument/2006/relationships/slideLayout" Target="../slideLayouts/slideLayout35.xml"></Relationship></Relationships>
</file>

<file path=ppt/slides/_rels/slide7.xml.rels><?xml version="1.0" encoding="UTF-8"?>
<Relationships xmlns="http://schemas.openxmlformats.org/package/2006/relationships"><Relationship Id="rId3" Type="http://schemas.openxmlformats.org/officeDocument/2006/relationships/image" Target="../media/image12.png"></Relationship><Relationship Id="rId2" Type="http://schemas.openxmlformats.org/officeDocument/2006/relationships/image" Target="../media/image11.jpeg"></Relationship><Relationship Id="rId4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image" Target="../media/image11.jpeg"></Relationship><Relationship Id="rId3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3" Type="http://schemas.openxmlformats.org/officeDocument/2006/relationships/chart" Target="../charts/chart1.xml"></Relationship><Relationship Id="rId2" Type="http://schemas.openxmlformats.org/officeDocument/2006/relationships/image" Target="../media/image11.jpeg"></Relationship><Relationship Id="rId4" Type="http://schemas.openxmlformats.org/officeDocument/2006/relationships/image" Target="../media/fImage179183338467.png"></Relationship><Relationship Id="rId5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9B7578-897D-C54D-9C20-58AC7CA037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00" t="14575" r="54196" b="36705"/>
          <a:stretch/>
        </p:blipFill>
        <p:spPr>
          <a:xfrm>
            <a:off x="723265" y="812800"/>
            <a:ext cx="4644390" cy="70993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265" y="1560195"/>
            <a:ext cx="114814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건강 분석 및 정책 제공 서비스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>
            <a:spLocks/>
          </p:cNvSpPr>
          <p:nvPr/>
        </p:nvSpPr>
        <p:spPr>
          <a:xfrm>
            <a:off x="9775190" y="5045075"/>
            <a:ext cx="1632585" cy="2927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G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r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o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u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p  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P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r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o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j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e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c</a:t>
            </a:r>
            <a:r>
              <a:rPr lang="ko-KR" alt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 </a:t>
            </a:r>
            <a:r>
              <a:rPr lang="en-US" sz="1300" spc="-60">
                <a:solidFill>
                  <a:srgbClr val="FDFAED"/>
                </a:solidFill>
                <a:latin typeface="Pretendard Light" charset="0"/>
                <a:ea typeface="Pretendard Light" charset="0"/>
                <a:cs typeface="Pretendard Light" charset="0"/>
              </a:rPr>
              <a:t>t</a:t>
            </a:r>
            <a:endParaRPr lang="ko-KR" altLang="en-US" sz="1300">
              <a:solidFill>
                <a:srgbClr val="FDFAED"/>
              </a:solidFill>
              <a:latin typeface="Pretendard Light" charset="0"/>
              <a:ea typeface="Pretendard Light" charset="0"/>
              <a:cs typeface="Pretendard Light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550"/>
            <a:ext cx="4104005" cy="36893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en-US" spc="-14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박초윤  이연지  한수지</a:t>
            </a:r>
            <a:endParaRPr lang="ko-KR" altLang="en-US">
              <a:solidFill>
                <a:schemeClr val="bg1"/>
              </a:solidFill>
              <a:latin typeface="Pretendard Medium" charset="0"/>
              <a:ea typeface="Pretendard Medium" charset="0"/>
              <a:cs typeface="Pretendard Medium" charset="0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38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2FBF12C-62A3-FF4E-BE23-425F73AFA8B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175" y="4205605"/>
            <a:ext cx="4328160" cy="2517775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005"/>
            <a:ext cx="2803525" cy="38417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ko-KR" sz="1900" spc="-6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2조 2팀</a:t>
            </a:r>
            <a:endParaRPr lang="ko-KR" altLang="en-US" sz="1900">
              <a:solidFill>
                <a:srgbClr val="FFFFFF"/>
              </a:solidFill>
              <a:latin typeface="Pretendard ExtraBold" charset="0"/>
              <a:ea typeface="Pretendard ExtraBold" charset="0"/>
              <a:cs typeface="Pretendard ExtraBold" charset="0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10" y="2612390"/>
            <a:ext cx="96018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500" y="2291715"/>
            <a:ext cx="554990" cy="554990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C065BC26-E212-3B43-94D4-71CEBBD31711}"/>
              </a:ext>
            </a:extLst>
          </p:cNvPr>
          <p:cNvSpPr txBox="1"/>
          <p:nvPr/>
        </p:nvSpPr>
        <p:spPr>
          <a:xfrm>
            <a:off x="723265" y="2666365"/>
            <a:ext cx="3620135" cy="10153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6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화면 설계서</a:t>
            </a:r>
            <a:endParaRPr lang="en-US" sz="6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C4B8C44-A750-A443-82DE-22877E987160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/>
          <p:cNvSpPr>
            <a:spLocks/>
          </p:cNvSpPr>
          <p:nvPr/>
        </p:nvSpPr>
        <p:spPr>
          <a:xfrm>
            <a:off x="742950" y="1494790"/>
            <a:ext cx="6776085" cy="507111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4315D2D9-6386-4F4C-8AD4-E12059EFAD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50" y="1494790"/>
            <a:ext cx="6761480" cy="1391920"/>
          </a:xfrm>
          <a:prstGeom prst="rect">
            <a:avLst/>
          </a:prstGeom>
        </p:spPr>
      </p:pic>
      <p:cxnSp>
        <p:nvCxnSpPr>
          <p:cNvPr id="38" name="직선 연결선[R] 37">
            <a:extLst>
              <a:ext uri="{FF2B5EF4-FFF2-40B4-BE49-F238E27FC236}">
                <a16:creationId xmlns:a16="http://schemas.microsoft.com/office/drawing/2014/main" id="{5727E63F-D1A3-E644-869B-A7FBE20FA9EB}"/>
              </a:ext>
            </a:extLst>
          </p:cNvPr>
          <p:cNvCxnSpPr>
            <a:cxnSpLocks/>
          </p:cNvCxnSpPr>
          <p:nvPr/>
        </p:nvCxnSpPr>
        <p:spPr>
          <a:xfrm>
            <a:off x="742950" y="2886710"/>
            <a:ext cx="676148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/>
                <a:gridCol w="5397500"/>
                <a:gridCol w="1549400"/>
                <a:gridCol w="2341880"/>
              </a:tblGrid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  <a:endParaRPr lang="ko-KR" altLang="en-US" kern="1200" i="0" b="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SNS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허브 서브 메뉴 클릭 후 구현 화면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2496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 </a:t>
                      </a: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지자체 </a:t>
                      </a: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sns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주소 허브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서브 메뉴에서 </a:t>
                      </a:r>
                      <a:r>
                        <a:rPr lang="en-US" altLang="ko-KR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허브 클릭시 해당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아이콘 클릭시 각 지자체의 </a:t>
                      </a: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sns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로 바로 연결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타원 20">
            <a:extLst>
              <a:ext uri="{FF2B5EF4-FFF2-40B4-BE49-F238E27FC236}">
                <a16:creationId xmlns:a16="http://schemas.microsoft.com/office/drawing/2014/main" id="{6C5DA81A-986E-F849-9B7C-6C1427D38CC5}"/>
              </a:ext>
            </a:extLst>
          </p:cNvPr>
          <p:cNvSpPr/>
          <p:nvPr/>
        </p:nvSpPr>
        <p:spPr>
          <a:xfrm>
            <a:off x="4240530" y="387667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8" name="Object 6">
            <a:extLst>
              <a:ext uri="{FF2B5EF4-FFF2-40B4-BE49-F238E27FC236}">
                <a16:creationId xmlns:a16="http://schemas.microsoft.com/office/drawing/2014/main" id="{8ADAD883-AC21-8E4C-91F7-6F1FF9517630}"/>
              </a:ext>
            </a:extLst>
          </p:cNvPr>
          <p:cNvSpPr txBox="1"/>
          <p:nvPr/>
        </p:nvSpPr>
        <p:spPr>
          <a:xfrm>
            <a:off x="2904490" y="3858895"/>
            <a:ext cx="133921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SNS </a:t>
            </a:r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허브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60" name="표 5">
            <a:extLst>
              <a:ext uri="{FF2B5EF4-FFF2-40B4-BE49-F238E27FC236}">
                <a16:creationId xmlns:a16="http://schemas.microsoft.com/office/drawing/2014/main" id="{0BCFFF53-09C3-CA42-9FA9-DE25CA93F8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463853"/>
              </p:ext>
            </p:extLst>
          </p:nvPr>
        </p:nvGraphicFramePr>
        <p:xfrm>
          <a:off x="2971163" y="4398287"/>
          <a:ext cx="4246500" cy="10711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9300">
                  <a:extLst>
                    <a:ext uri="{9D8B030D-6E8A-4147-A177-3AD203B41FA5}">
                      <a16:colId xmlns:a16="http://schemas.microsoft.com/office/drawing/2014/main" val="799356130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790662253"/>
                    </a:ext>
                  </a:extLst>
                </a:gridCol>
                <a:gridCol w="849300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33861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dirty="0" err="1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기관명</a:t>
                      </a:r>
                      <a:endParaRPr lang="ko-Kore-KR" altLang="en-US" sz="12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페이스북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블로그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인스타그램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유튜브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전라남도</a:t>
                      </a:r>
                      <a:endParaRPr lang="ko-Kore-KR" altLang="en-US" sz="1200" b="1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ExtraBold" panose="02000503000000020004" pitchFamily="2" charset="-127"/>
                        <a:ea typeface="Pretendard ExtraBold" panose="02000503000000020004" pitchFamily="2" charset="-127"/>
                        <a:cs typeface="Pretendard ExtraBol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6624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ExtraBold" panose="02000503000000020004" pitchFamily="2" charset="-127"/>
                          <a:ea typeface="Pretendard ExtraBold" panose="02000503000000020004" pitchFamily="2" charset="-127"/>
                          <a:cs typeface="Pretendard ExtraBold" panose="02000503000000020004" pitchFamily="2" charset="-127"/>
                        </a:rPr>
                        <a:t>서울시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panose="02000503000000020004" pitchFamily="2" charset="-127"/>
                        <a:ea typeface="Pretendard Medium" panose="02000503000000020004" pitchFamily="2" charset="-127"/>
                        <a:cs typeface="Pretendard Medium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</a:tbl>
          </a:graphicData>
        </a:graphic>
      </p:graphicFrame>
      <p:pic>
        <p:nvPicPr>
          <p:cNvPr id="61" name="그림 60">
            <a:extLst>
              <a:ext uri="{FF2B5EF4-FFF2-40B4-BE49-F238E27FC236}">
                <a16:creationId xmlns:a16="http://schemas.microsoft.com/office/drawing/2014/main" id="{6B720F88-12C4-734A-873D-E02015039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4782820"/>
            <a:ext cx="298450" cy="298450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id="{E6A492B4-E8C4-854A-A339-E8E1E44C5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4782820"/>
            <a:ext cx="298450" cy="298450"/>
          </a:xfrm>
          <a:prstGeom prst="rect">
            <a:avLst/>
          </a:prstGeom>
        </p:spPr>
      </p:pic>
      <p:grpSp>
        <p:nvGrpSpPr>
          <p:cNvPr id="67" name="그룹 66">
            <a:extLst>
              <a:ext uri="{FF2B5EF4-FFF2-40B4-BE49-F238E27FC236}">
                <a16:creationId xmlns:a16="http://schemas.microsoft.com/office/drawing/2014/main" id="{5378B0EA-FA72-8440-9BF1-063DBDFA95BC}"/>
              </a:ext>
            </a:extLst>
          </p:cNvPr>
          <p:cNvGrpSpPr/>
          <p:nvPr/>
        </p:nvGrpSpPr>
        <p:grpSpPr>
          <a:xfrm>
            <a:off x="6638290" y="4782185"/>
            <a:ext cx="299085" cy="299085"/>
            <a:chOff x="6638290" y="4782185"/>
            <a:chExt cx="299085" cy="299085"/>
          </a:xfrm>
        </p:grpSpPr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1C7F2C54-FC63-B64C-9F92-70C84C22ACB5}"/>
                </a:ext>
              </a:extLst>
            </p:cNvPr>
            <p:cNvSpPr/>
            <p:nvPr/>
          </p:nvSpPr>
          <p:spPr>
            <a:xfrm>
              <a:off x="6638290" y="478218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5" name="삼각형 64">
              <a:extLst>
                <a:ext uri="{FF2B5EF4-FFF2-40B4-BE49-F238E27FC236}">
                  <a16:creationId xmlns:a16="http://schemas.microsoft.com/office/drawing/2014/main" id="{846FBB9B-A096-5940-9759-31237D870880}"/>
                </a:ext>
              </a:extLst>
            </p:cNvPr>
            <p:cNvSpPr/>
            <p:nvPr/>
          </p:nvSpPr>
          <p:spPr>
            <a:xfrm rot="5400000">
              <a:off x="6732905" y="486410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66" name="타원 65">
            <a:extLst>
              <a:ext uri="{FF2B5EF4-FFF2-40B4-BE49-F238E27FC236}">
                <a16:creationId xmlns:a16="http://schemas.microsoft.com/office/drawing/2014/main" id="{413004D7-ECEB-6844-A38A-E4D04D353E7C}"/>
              </a:ext>
            </a:extLst>
          </p:cNvPr>
          <p:cNvSpPr/>
          <p:nvPr/>
        </p:nvSpPr>
        <p:spPr>
          <a:xfrm>
            <a:off x="4985385" y="478218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E9B2AB64-4BE9-A444-AFAA-85862B17E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550" y="5135880"/>
            <a:ext cx="298450" cy="298450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A052B8DF-A11D-C842-9426-2D3EBC739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2575" y="5135880"/>
            <a:ext cx="298450" cy="298450"/>
          </a:xfrm>
          <a:prstGeom prst="rect">
            <a:avLst/>
          </a:prstGeom>
        </p:spPr>
      </p:pic>
      <p:grpSp>
        <p:nvGrpSpPr>
          <p:cNvPr id="70" name="그룹 69">
            <a:extLst>
              <a:ext uri="{FF2B5EF4-FFF2-40B4-BE49-F238E27FC236}">
                <a16:creationId xmlns:a16="http://schemas.microsoft.com/office/drawing/2014/main" id="{E88FB338-42AF-4342-B29F-ED9C1CF7969D}"/>
              </a:ext>
            </a:extLst>
          </p:cNvPr>
          <p:cNvGrpSpPr/>
          <p:nvPr/>
        </p:nvGrpSpPr>
        <p:grpSpPr>
          <a:xfrm>
            <a:off x="6638290" y="5135245"/>
            <a:ext cx="299085" cy="299085"/>
            <a:chOff x="6638290" y="5135245"/>
            <a:chExt cx="299085" cy="29908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B09A0CD7-D169-EB41-8004-2D82C2F23D67}"/>
                </a:ext>
              </a:extLst>
            </p:cNvPr>
            <p:cNvSpPr/>
            <p:nvPr/>
          </p:nvSpPr>
          <p:spPr>
            <a:xfrm>
              <a:off x="6638290" y="5135245"/>
              <a:ext cx="299085" cy="2990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2" name="삼각형 71">
              <a:extLst>
                <a:ext uri="{FF2B5EF4-FFF2-40B4-BE49-F238E27FC236}">
                  <a16:creationId xmlns:a16="http://schemas.microsoft.com/office/drawing/2014/main" id="{B614FEA7-062B-6040-A60B-AC8A95F8DD0E}"/>
                </a:ext>
              </a:extLst>
            </p:cNvPr>
            <p:cNvSpPr/>
            <p:nvPr/>
          </p:nvSpPr>
          <p:spPr>
            <a:xfrm rot="5400000">
              <a:off x="6732905" y="5217160"/>
              <a:ext cx="148590" cy="128270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73" name="타원 72">
            <a:extLst>
              <a:ext uri="{FF2B5EF4-FFF2-40B4-BE49-F238E27FC236}">
                <a16:creationId xmlns:a16="http://schemas.microsoft.com/office/drawing/2014/main" id="{20E2E4F0-6436-BA49-88A8-7694A3BB66A5}"/>
              </a:ext>
            </a:extLst>
          </p:cNvPr>
          <p:cNvSpPr/>
          <p:nvPr/>
        </p:nvSpPr>
        <p:spPr>
          <a:xfrm>
            <a:off x="4985385" y="5135245"/>
            <a:ext cx="299085" cy="2990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solidFill>
                  <a:schemeClr val="bg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</a:t>
            </a:r>
            <a:endParaRPr kumimoji="1" lang="ko-Kore-KR" altLang="en-US" b="1" dirty="0">
              <a:solidFill>
                <a:schemeClr val="bg2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75" name="그룹 14"/>
          <p:cNvGrpSpPr>
            <a:grpSpLocks/>
          </p:cNvGrpSpPr>
          <p:nvPr/>
        </p:nvGrpSpPr>
        <p:grpSpPr>
          <a:xfrm rot="0">
            <a:off x="742315" y="3107690"/>
            <a:ext cx="2087880" cy="3347720"/>
            <a:chOff x="742315" y="3107690"/>
            <a:chExt cx="2087880" cy="3347720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CF0E0398-E56D-E349-B221-284200A9B756}"/>
                </a:ext>
              </a:extLst>
            </p:cNvPr>
            <p:cNvGrpSpPr/>
            <p:nvPr/>
          </p:nvGrpSpPr>
          <p:grpSpPr>
            <a:xfrm>
              <a:off x="742315" y="3107690"/>
              <a:ext cx="2087245" cy="3347085"/>
              <a:chOff x="742315" y="3107690"/>
              <a:chExt cx="2087245" cy="3347085"/>
            </a:xfrm>
          </p:grpSpPr>
          <p:sp>
            <p:nvSpPr>
              <p:cNvPr id="31" name="모서리가 둥근 직사각형 30"/>
              <p:cNvSpPr>
                <a:spLocks/>
              </p:cNvSpPr>
              <p:nvPr/>
            </p:nvSpPr>
            <p:spPr>
              <a:xfrm rot="0">
                <a:off x="878840" y="3107690"/>
                <a:ext cx="1814830" cy="3347720"/>
              </a:xfrm>
              <a:prstGeom prst="roundRect"/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 latinLnBrk="0">
                  <a:buFontTx/>
                  <a:buNone/>
                </a:pPr>
                <a:endParaRPr lang="ko-KR" altLang="en-US" sz="14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</p:txBody>
          </p:sp>
          <p:sp>
            <p:nvSpPr>
              <p:cNvPr id="32" name="TextBox 31"/>
              <p:cNvSpPr txBox="1">
                <a:spLocks/>
              </p:cNvSpPr>
              <p:nvPr/>
            </p:nvSpPr>
            <p:spPr>
              <a:xfrm rot="0">
                <a:off x="742315" y="3424555"/>
                <a:ext cx="2087880" cy="370205"/>
              </a:xfrm>
              <a:prstGeom prst="rect"/>
              <a:noFill/>
            </p:spPr>
            <p:txBody>
              <a:bodyPr wrap="square" lIns="91440" tIns="45720" rIns="91440" bIns="45720" numCol="1" vert="horz" anchor="t">
                <a:spAutoFit/>
              </a:bodyPr>
              <a:lstStyle/>
              <a:p>
                <a:pPr marL="0" indent="0" algn="ctr" latinLnBrk="0">
                  <a:buFontTx/>
                  <a:buNone/>
                </a:pPr>
                <a:r>
                  <a:rPr lang="ko-KR" altLang="en-US" b="1">
                    <a:solidFill>
                      <a:schemeClr val="bg1"/>
                    </a:solidFill>
                    <a:latin typeface="Pretendard ExtraBold" charset="0"/>
                    <a:ea typeface="Pretendard ExtraBold" charset="0"/>
                    <a:cs typeface="Pretendard ExtraBold" charset="0"/>
                  </a:rPr>
                  <a:t>어르신 복지</a:t>
                </a:r>
                <a:endParaRPr lang="ko-KR" altLang="en-US" b="1">
                  <a:solidFill>
                    <a:schemeClr val="bg1"/>
                  </a:solidFill>
                  <a:latin typeface="Pretendard ExtraBold" charset="0"/>
                  <a:ea typeface="Pretendard ExtraBold" charset="0"/>
                  <a:cs typeface="Pretendard ExtraBold" charset="0"/>
                </a:endParaRPr>
              </a:p>
            </p:txBody>
          </p:sp>
          <p:sp>
            <p:nvSpPr>
              <p:cNvPr id="33" name="TextBox 32"/>
              <p:cNvSpPr txBox="1">
                <a:spLocks/>
              </p:cNvSpPr>
              <p:nvPr/>
            </p:nvSpPr>
            <p:spPr>
              <a:xfrm rot="0">
                <a:off x="937260" y="4072890"/>
                <a:ext cx="1633220" cy="1631950"/>
              </a:xfrm>
              <a:prstGeom prst="rect"/>
              <a:noFill/>
            </p:spPr>
            <p:txBody>
              <a:bodyPr wrap="square" lIns="91440" tIns="45720" rIns="91440" bIns="45720" numCol="1" vert="horz" anchor="t">
                <a:spAutoFit/>
              </a:bodyPr>
              <a:lstStyle/>
              <a:p>
                <a:pPr marL="0" indent="0" algn="ctr" latinLnBrk="0">
                  <a:buFontTx/>
                  <a:buNone/>
                </a:pPr>
                <a:r>
                  <a:rPr lang="ko-KR" altLang="en-US" sz="1600" b="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어르신</a:t>
                </a:r>
                <a:r>
                  <a:rPr lang="ko-KR" altLang="en-US" sz="1600" b="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 </a:t>
                </a:r>
                <a:r>
                  <a:rPr lang="ko-KR" altLang="en-US" sz="1600" b="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일자리</a:t>
                </a:r>
                <a:endParaRPr lang="ko-KR" altLang="en-US" sz="1600" b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 b="1">
                  <a:solidFill>
                    <a:schemeClr val="bg1"/>
                  </a:solidFill>
                  <a:latin typeface="Pretendard ExtraBold" charset="0"/>
                  <a:ea typeface="Pretendard ExtraBold" charset="0"/>
                  <a:cs typeface="Pretendard ExtraBol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생활 안정 지원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독거 </a:t>
                </a:r>
                <a:r>
                  <a:rPr lang="en-US" altLang="ko-KR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· </a:t>
                </a: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재가 어르신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여가 및 복지 지원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치매관리 사업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</p:txBody>
          </p:sp>
          <p:cxnSp>
            <p:nvCxnSpPr>
              <p:cNvPr id="34" name="직선 연결선[R] 55"/>
              <p:cNvCxnSpPr>
                <a:cxnSpLocks/>
              </p:cNvCxnSpPr>
              <p:nvPr/>
            </p:nvCxnSpPr>
            <p:spPr>
              <a:xfrm rot="0">
                <a:off x="1418590" y="3899535"/>
                <a:ext cx="669925" cy="635"/>
              </a:xfrm>
              <a:prstGeom prst="line"/>
              <a:ln w="12700" cap="flat" cmpd="sng">
                <a:solidFill>
                  <a:schemeClr val="bg1"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/>
              <p:cNvSpPr txBox="1">
                <a:spLocks/>
              </p:cNvSpPr>
              <p:nvPr/>
            </p:nvSpPr>
            <p:spPr>
              <a:xfrm rot="0">
                <a:off x="937260" y="5800090"/>
                <a:ext cx="1633220" cy="339090"/>
              </a:xfrm>
              <a:prstGeom prst="rect"/>
              <a:noFill/>
            </p:spPr>
            <p:txBody>
              <a:bodyPr wrap="square" lIns="91440" tIns="45720" rIns="91440" bIns="45720" numCol="1" vert="horz" anchor="t">
                <a:spAutoFit/>
              </a:bodyPr>
              <a:lstStyle/>
              <a:p>
                <a:pPr marL="0" indent="0" algn="ctr" latinLnBrk="0">
                  <a:buFontTx/>
                  <a:buNone/>
                </a:pPr>
                <a:r>
                  <a:rPr lang="en-US" altLang="ko-KR" sz="1600" b="1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SNS </a:t>
                </a:r>
                <a:r>
                  <a:rPr lang="ko-KR" altLang="en-US" sz="1600" b="1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허브</a:t>
                </a:r>
                <a:endParaRPr lang="ko-KR" altLang="en-US" sz="1600" b="1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</p:txBody>
          </p:sp>
        </p:grpSp>
        <p:cxnSp>
          <p:nvCxnSpPr>
            <p:cNvPr id="74" name="도형 13"/>
            <p:cNvCxnSpPr/>
            <p:nvPr/>
          </p:nvCxnSpPr>
          <p:spPr>
            <a:xfrm rot="0">
              <a:off x="1418590" y="5751195"/>
              <a:ext cx="669925" cy="635"/>
            </a:xfrm>
            <a:prstGeom prst="line"/>
            <a:ln w="12700" cap="flat" cmpd="sng">
              <a:solidFill>
                <a:schemeClr val="bg1"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타원 18"/>
          <p:cNvSpPr>
            <a:spLocks/>
          </p:cNvSpPr>
          <p:nvPr/>
        </p:nvSpPr>
        <p:spPr>
          <a:xfrm rot="0">
            <a:off x="861060" y="5657215"/>
            <a:ext cx="382270" cy="382270"/>
          </a:xfrm>
          <a:prstGeom prst="ellipse"/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>
                <a:latin typeface="Pretendard SemiBold" charset="0"/>
                <a:ea typeface="Pretendard SemiBold" charset="0"/>
                <a:cs typeface="Pretendard SemiBold" charset="0"/>
              </a:rPr>
              <a:t>1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50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847AA60-D9A0-D94D-A8A3-33A93D1E18D3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B85D9A-F0B6-E44C-AE83-E6E608B604FC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B0613B5-C4BF-D74D-BD8B-5E76244C19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50" y="1494790"/>
            <a:ext cx="6761480" cy="1391920"/>
          </a:xfrm>
          <a:prstGeom prst="rect">
            <a:avLst/>
          </a:prstGeom>
        </p:spPr>
      </p:pic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B6C0D966-DD05-CB44-82A6-3272980D3503}"/>
              </a:ext>
            </a:extLst>
          </p:cNvPr>
          <p:cNvCxnSpPr>
            <a:cxnSpLocks/>
          </p:cNvCxnSpPr>
          <p:nvPr/>
        </p:nvCxnSpPr>
        <p:spPr>
          <a:xfrm>
            <a:off x="742950" y="2886710"/>
            <a:ext cx="676148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/>
                <a:gridCol w="5397500"/>
                <a:gridCol w="1549400"/>
                <a:gridCol w="2341880"/>
              </a:tblGrid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  <a:endParaRPr lang="ko-KR" altLang="en-US" kern="1200" i="0" b="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5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목록 구현 화면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4089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 목록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20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메인메뉴에서 커뮤니티 클릭시 커뮤니티 메인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글쓰기 클릭시 글쓰기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메인메뉴 글쓰기 목록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번호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클릭시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해당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페이지로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Calibri" charset="0"/>
                          <a:ea typeface="맑은 고딕" charset="0"/>
                          <a:cs typeface="+mn-cs"/>
                        </a:rPr>
                        <a:t>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9" name="타원 18">
            <a:extLst>
              <a:ext uri="{FF2B5EF4-FFF2-40B4-BE49-F238E27FC236}">
                <a16:creationId xmlns:a16="http://schemas.microsoft.com/office/drawing/2014/main" id="{C6038EFE-30DE-4F43-808E-8EB175611A97}"/>
              </a:ext>
            </a:extLst>
          </p:cNvPr>
          <p:cNvSpPr/>
          <p:nvPr/>
        </p:nvSpPr>
        <p:spPr>
          <a:xfrm>
            <a:off x="5755005" y="250317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E86FAC6-4BF4-2342-B55E-D4C44524B8BB}"/>
              </a:ext>
            </a:extLst>
          </p:cNvPr>
          <p:cNvSpPr/>
          <p:nvPr/>
        </p:nvSpPr>
        <p:spPr>
          <a:xfrm>
            <a:off x="5887085" y="32448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854F62F7-65EB-6843-A67A-1208944EF4AA}"/>
              </a:ext>
            </a:extLst>
          </p:cNvPr>
          <p:cNvSpPr txBox="1"/>
          <p:nvPr/>
        </p:nvSpPr>
        <p:spPr>
          <a:xfrm>
            <a:off x="1048385" y="3213100"/>
            <a:ext cx="1877695" cy="46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DLT </a:t>
            </a:r>
            <a:r>
              <a:rPr lang="ko-KR" altLang="en-US" sz="2400" kern="0" spc="-67" dirty="0">
                <a:solidFill>
                  <a:srgbClr val="37C5B4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커뮤니티</a:t>
            </a:r>
            <a:endParaRPr lang="en-US" sz="2400" dirty="0">
              <a:solidFill>
                <a:srgbClr val="37C5B4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22" name="표 5">
            <a:extLst>
              <a:ext uri="{FF2B5EF4-FFF2-40B4-BE49-F238E27FC236}">
                <a16:creationId xmlns:a16="http://schemas.microsoft.com/office/drawing/2014/main" id="{511C7CF5-113F-8F4F-80CC-E5007D1122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1095718"/>
              </p:ext>
            </p:extLst>
          </p:nvPr>
        </p:nvGraphicFramePr>
        <p:xfrm>
          <a:off x="1115320" y="3732479"/>
          <a:ext cx="6090150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744">
                  <a:extLst>
                    <a:ext uri="{9D8B030D-6E8A-4147-A177-3AD203B41FA5}">
                      <a16:colId xmlns:a16="http://schemas.microsoft.com/office/drawing/2014/main" val="799356130"/>
                    </a:ext>
                  </a:extLst>
                </a:gridCol>
                <a:gridCol w="2974848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865632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768096">
                  <a:extLst>
                    <a:ext uri="{9D8B030D-6E8A-4147-A177-3AD203B41FA5}">
                      <a16:colId xmlns:a16="http://schemas.microsoft.com/office/drawing/2014/main" val="3790662253"/>
                    </a:ext>
                  </a:extLst>
                </a:gridCol>
                <a:gridCol w="560830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31785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글머리</a:t>
                      </a:r>
                      <a:endParaRPr lang="ko-Kore-KR" altLang="en-US" sz="16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제목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작성자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작성일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조회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004915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4150356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892799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079447"/>
                  </a:ext>
                </a:extLst>
              </a:tr>
              <a:tr h="267116">
                <a:tc>
                  <a:txBody>
                    <a:bodyPr/>
                    <a:lstStyle/>
                    <a:p>
                      <a:pPr algn="ctr"/>
                      <a:endParaRPr lang="ko-Kore-KR" altLang="en-US" sz="12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ore-KR" altLang="en-US" sz="1100" b="0" i="0" dirty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484877"/>
                  </a:ext>
                </a:extLst>
              </a:tr>
            </a:tbl>
          </a:graphicData>
        </a:graphic>
      </p:graphicFrame>
      <p:sp>
        <p:nvSpPr>
          <p:cNvPr id="11" name="Object 6">
            <a:extLst>
              <a:ext uri="{FF2B5EF4-FFF2-40B4-BE49-F238E27FC236}">
                <a16:creationId xmlns:a16="http://schemas.microsoft.com/office/drawing/2014/main" id="{9BB5C312-19EE-2A40-8715-1E04DD74B0CB}"/>
              </a:ext>
            </a:extLst>
          </p:cNvPr>
          <p:cNvSpPr txBox="1"/>
          <p:nvPr/>
        </p:nvSpPr>
        <p:spPr>
          <a:xfrm>
            <a:off x="2926080" y="6096000"/>
            <a:ext cx="2828925" cy="338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/>
            <a:r>
              <a:rPr lang="en-US" altLang="ko-KR" sz="1600" kern="0" spc="-67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123</a:t>
            </a:r>
            <a:r>
              <a:rPr lang="en-US" altLang="ko-KR" sz="1600" b="1" kern="0" spc="-67" dirty="0">
                <a:solidFill>
                  <a:schemeClr val="bg2">
                    <a:lumMod val="50000"/>
                  </a:schemeClr>
                </a:solidFill>
                <a:latin typeface="Pretendard Black" panose="02000503000000020004" pitchFamily="2" charset="-127"/>
                <a:ea typeface="Pretendard Black" panose="02000503000000020004" pitchFamily="2" charset="-127"/>
                <a:cs typeface="Pretendard Black" panose="02000503000000020004" pitchFamily="2" charset="-127"/>
              </a:rPr>
              <a:t>4</a:t>
            </a:r>
            <a:r>
              <a:rPr lang="en-US" altLang="ko-KR" sz="1600" kern="0" spc="-67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56789&gt;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27AC243-511A-7247-94D3-FA7E601060B4}"/>
              </a:ext>
            </a:extLst>
          </p:cNvPr>
          <p:cNvSpPr/>
          <p:nvPr/>
        </p:nvSpPr>
        <p:spPr>
          <a:xfrm>
            <a:off x="2899410" y="326199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732C988-1A59-0E47-B793-ACA786ECF05F}"/>
              </a:ext>
            </a:extLst>
          </p:cNvPr>
          <p:cNvSpPr/>
          <p:nvPr/>
        </p:nvSpPr>
        <p:spPr>
          <a:xfrm>
            <a:off x="2518410" y="604329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4" name="모서리가 둥근 직사각형 13">
            <a:extLst>
              <a:ext uri="{FF2B5EF4-FFF2-40B4-BE49-F238E27FC236}">
                <a16:creationId xmlns:a16="http://schemas.microsoft.com/office/drawing/2014/main" id="{BF363027-6C48-2443-B3EE-2A973B407D54}"/>
              </a:ext>
            </a:extLst>
          </p:cNvPr>
          <p:cNvSpPr/>
          <p:nvPr/>
        </p:nvSpPr>
        <p:spPr>
          <a:xfrm>
            <a:off x="6344285" y="3268345"/>
            <a:ext cx="848995" cy="33718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글쓰기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7230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D4D57E1F-DF9F-0B40-9EEC-A052EC7DA373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04A1726-1902-714E-93B6-3E69DE409AB3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0A8CA28-D332-A542-B42D-77E120082A5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50" y="1494790"/>
            <a:ext cx="6761480" cy="1391920"/>
          </a:xfrm>
          <a:prstGeom prst="rect">
            <a:avLst/>
          </a:prstGeom>
        </p:spPr>
      </p:pic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C79ED8FA-5526-4B44-82F3-4217489F92F9}"/>
              </a:ext>
            </a:extLst>
          </p:cNvPr>
          <p:cNvCxnSpPr>
            <a:cxnSpLocks/>
          </p:cNvCxnSpPr>
          <p:nvPr/>
        </p:nvCxnSpPr>
        <p:spPr>
          <a:xfrm>
            <a:off x="742950" y="2886710"/>
            <a:ext cx="676148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/>
                <a:gridCol w="5397500"/>
                <a:gridCol w="1549400"/>
                <a:gridCol w="2341880"/>
              </a:tblGrid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  <a:endParaRPr lang="ko-KR" altLang="en-US" kern="1200" i="0" b="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6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글쓰기 화면 구현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/>
        </p:nvGraphicFramePr>
        <p:xfrm>
          <a:off x="7683500" y="1494790"/>
          <a:ext cx="3891280" cy="31673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페이지 - </a:t>
                      </a:r>
                      <a:r>
                        <a:rPr lang="ko-KR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글쓰기</a:t>
                      </a:r>
                      <a:endParaRPr lang="ko-KR" altLang="en-US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내용창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클릭시 글 등록 완료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9" name="타원 18">
            <a:extLst>
              <a:ext uri="{FF2B5EF4-FFF2-40B4-BE49-F238E27FC236}">
                <a16:creationId xmlns:a16="http://schemas.microsoft.com/office/drawing/2014/main" id="{D3D0736E-866D-FF4F-9C8B-466FACCEB7A1}"/>
              </a:ext>
            </a:extLst>
          </p:cNvPr>
          <p:cNvSpPr/>
          <p:nvPr/>
        </p:nvSpPr>
        <p:spPr>
          <a:xfrm>
            <a:off x="5887085" y="33083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69F9EE75-9EB6-9A49-B689-238A6716FEF0}"/>
              </a:ext>
            </a:extLst>
          </p:cNvPr>
          <p:cNvSpPr txBox="1"/>
          <p:nvPr/>
        </p:nvSpPr>
        <p:spPr>
          <a:xfrm>
            <a:off x="1048385" y="3276600"/>
            <a:ext cx="2127250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sz="2400" spc="-60">
                <a:solidFill>
                  <a:srgbClr val="37C5B4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커뮤니티 글쓰기</a:t>
            </a:r>
            <a:endParaRPr lang="ko-KR" altLang="en-US" sz="2400">
              <a:solidFill>
                <a:srgbClr val="37C5B4"/>
              </a:solidFill>
              <a:latin typeface="Pretendard ExtraBold" charset="0"/>
              <a:ea typeface="Pretendard ExtraBold" charset="0"/>
              <a:cs typeface="Pretendard ExtraBold" charset="0"/>
            </a:endParaRPr>
          </a:p>
        </p:txBody>
      </p:sp>
      <p:sp>
        <p:nvSpPr>
          <p:cNvPr id="21" name="모서리가 둥근 직사각형 20">
            <a:extLst>
              <a:ext uri="{FF2B5EF4-FFF2-40B4-BE49-F238E27FC236}">
                <a16:creationId xmlns:a16="http://schemas.microsoft.com/office/drawing/2014/main" id="{8D07C009-2E13-D74D-86CE-50E45635034B}"/>
              </a:ext>
            </a:extLst>
          </p:cNvPr>
          <p:cNvSpPr/>
          <p:nvPr/>
        </p:nvSpPr>
        <p:spPr>
          <a:xfrm>
            <a:off x="6344285" y="3331845"/>
            <a:ext cx="848995" cy="33718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등록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3F57BBB-4F9D-1C4B-8C18-04EB2AB281D3}"/>
              </a:ext>
            </a:extLst>
          </p:cNvPr>
          <p:cNvGrpSpPr/>
          <p:nvPr/>
        </p:nvGrpSpPr>
        <p:grpSpPr>
          <a:xfrm>
            <a:off x="1143000" y="3818255"/>
            <a:ext cx="6050280" cy="2493645"/>
            <a:chOff x="1143000" y="3818255"/>
            <a:chExt cx="6050280" cy="2493645"/>
          </a:xfrm>
        </p:grpSpPr>
        <p:sp>
          <p:nvSpPr>
            <p:cNvPr id="23" name="모서리가 둥근 직사각형 22">
              <a:extLst>
                <a:ext uri="{FF2B5EF4-FFF2-40B4-BE49-F238E27FC236}">
                  <a16:creationId xmlns:a16="http://schemas.microsoft.com/office/drawing/2014/main" id="{A7116CD5-BEBC-0745-B4C3-2061E61CABF0}"/>
                </a:ext>
              </a:extLst>
            </p:cNvPr>
            <p:cNvSpPr/>
            <p:nvPr/>
          </p:nvSpPr>
          <p:spPr>
            <a:xfrm>
              <a:off x="1143000" y="3818255"/>
              <a:ext cx="6050280" cy="501015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6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제목을 입력해주세요</a:t>
              </a:r>
              <a:r>
                <a:rPr kumimoji="1" lang="en-US" altLang="ko-KR" sz="16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kumimoji="1" lang="ko-Kore-KR" altLang="en-US" sz="16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4" name="모서리가 둥근 직사각형 23">
              <a:extLst>
                <a:ext uri="{FF2B5EF4-FFF2-40B4-BE49-F238E27FC236}">
                  <a16:creationId xmlns:a16="http://schemas.microsoft.com/office/drawing/2014/main" id="{F23C1403-F19C-9F4A-9B88-EB99F04627FE}"/>
                </a:ext>
              </a:extLst>
            </p:cNvPr>
            <p:cNvSpPr/>
            <p:nvPr/>
          </p:nvSpPr>
          <p:spPr>
            <a:xfrm>
              <a:off x="1143000" y="4394200"/>
              <a:ext cx="6050280" cy="1917700"/>
            </a:xfrm>
            <a:prstGeom prst="roundRect">
              <a:avLst>
                <a:gd name="adj" fmla="val 6730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kumimoji="1" lang="ko-KR" altLang="en-US" sz="16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내용을 입력해주세요</a:t>
              </a:r>
              <a:r>
                <a:rPr kumimoji="1" lang="en-US" altLang="ko-KR" sz="16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kumimoji="1" lang="ko-Kore-KR" altLang="en-US" sz="16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25" name="타원 24">
            <a:extLst>
              <a:ext uri="{FF2B5EF4-FFF2-40B4-BE49-F238E27FC236}">
                <a16:creationId xmlns:a16="http://schemas.microsoft.com/office/drawing/2014/main" id="{0A4A2D4C-24B8-C347-8DC4-BDC211641F2F}"/>
              </a:ext>
            </a:extLst>
          </p:cNvPr>
          <p:cNvSpPr/>
          <p:nvPr/>
        </p:nvSpPr>
        <p:spPr>
          <a:xfrm>
            <a:off x="540385" y="38544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0D48786D-329C-FF41-AF89-E3CCA943481D}"/>
              </a:ext>
            </a:extLst>
          </p:cNvPr>
          <p:cNvSpPr/>
          <p:nvPr/>
        </p:nvSpPr>
        <p:spPr>
          <a:xfrm>
            <a:off x="540385" y="44640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9156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3DC8395-1939-FA40-940D-37FEC9EE47A4}"/>
              </a:ext>
            </a:extLst>
          </p:cNvPr>
          <p:cNvSpPr/>
          <p:nvPr/>
        </p:nvSpPr>
        <p:spPr>
          <a:xfrm>
            <a:off x="0" y="-635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E7C0B22-9E47-6E4C-93DA-AEC4C27E86D1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5F19E6B-E235-1D43-99DB-18C26430C1B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2787"/>
          <a:stretch/>
        </p:blipFill>
        <p:spPr>
          <a:xfrm>
            <a:off x="742950" y="1494790"/>
            <a:ext cx="6761480" cy="1391920"/>
          </a:xfrm>
          <a:prstGeom prst="rect">
            <a:avLst/>
          </a:prstGeom>
        </p:spPr>
      </p:pic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EEE4B8E3-C79C-C648-9AC9-E2CD289EBADB}"/>
              </a:ext>
            </a:extLst>
          </p:cNvPr>
          <p:cNvCxnSpPr>
            <a:cxnSpLocks/>
          </p:cNvCxnSpPr>
          <p:nvPr/>
        </p:nvCxnSpPr>
        <p:spPr>
          <a:xfrm>
            <a:off x="742950" y="2886710"/>
            <a:ext cx="676148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/>
                <a:gridCol w="5397500"/>
                <a:gridCol w="1549400"/>
                <a:gridCol w="2341880"/>
              </a:tblGrid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  <a:endParaRPr lang="ko-KR" altLang="en-US" kern="1200" i="0" b="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7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 글 화면 구현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7683500" y="1494790"/>
          <a:ext cx="3891280" cy="4089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1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커뮤니티 메인 페이지</a:t>
                      </a:r>
                    </a:p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제목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글 내용창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 창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20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4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댓글 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등록 버튼 클릭시 댓글 등록 완료</a:t>
                      </a:r>
                    </a:p>
                    <a:p>
                      <a:pPr marL="0" lvl="1" indent="0" algn="l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  <a:cs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5" name="그룹 14">
            <a:extLst>
              <a:ext uri="{FF2B5EF4-FFF2-40B4-BE49-F238E27FC236}">
                <a16:creationId xmlns:a16="http://schemas.microsoft.com/office/drawing/2014/main" id="{9798CA16-757C-B54A-A317-A0D8E6EB8563}"/>
              </a:ext>
            </a:extLst>
          </p:cNvPr>
          <p:cNvGrpSpPr/>
          <p:nvPr/>
        </p:nvGrpSpPr>
        <p:grpSpPr>
          <a:xfrm>
            <a:off x="1143000" y="3589020"/>
            <a:ext cx="6050280" cy="2861945"/>
            <a:chOff x="1143000" y="3589020"/>
            <a:chExt cx="6050280" cy="2861945"/>
          </a:xfrm>
        </p:grpSpPr>
        <p:sp>
          <p:nvSpPr>
            <p:cNvPr id="16" name="모서리가 둥근 직사각형 15">
              <a:extLst>
                <a:ext uri="{FF2B5EF4-FFF2-40B4-BE49-F238E27FC236}">
                  <a16:creationId xmlns:a16="http://schemas.microsoft.com/office/drawing/2014/main" id="{D18B0CF7-E84E-5140-BC97-A114189DEF64}"/>
                </a:ext>
              </a:extLst>
            </p:cNvPr>
            <p:cNvSpPr/>
            <p:nvPr/>
          </p:nvSpPr>
          <p:spPr>
            <a:xfrm>
              <a:off x="1143000" y="3589020"/>
              <a:ext cx="6050280" cy="646430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2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커뮤니티</a:t>
              </a:r>
              <a:endParaRPr kumimoji="1" lang="en-US" altLang="ko-KR" sz="12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r>
                <a:rPr kumimoji="1" lang="ko-KR" altLang="en-US" dirty="0">
                  <a:solidFill>
                    <a:srgbClr val="8E8E8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제목</a:t>
              </a:r>
              <a:endParaRPr kumimoji="1" lang="ko-Kore-KR" altLang="en-US" dirty="0">
                <a:solidFill>
                  <a:srgbClr val="8E8E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C5369F92-FDBD-F249-B417-AA7565E00042}"/>
                </a:ext>
              </a:extLst>
            </p:cNvPr>
            <p:cNvSpPr/>
            <p:nvPr/>
          </p:nvSpPr>
          <p:spPr>
            <a:xfrm>
              <a:off x="1143000" y="4340860"/>
              <a:ext cx="6050280" cy="1449705"/>
            </a:xfrm>
            <a:prstGeom prst="roundRect">
              <a:avLst>
                <a:gd name="adj" fmla="val 6730"/>
              </a:avLst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kumimoji="1" lang="ko-KR" altLang="en-US" sz="1600" dirty="0">
                  <a:solidFill>
                    <a:srgbClr val="8E8E8E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글 내용</a:t>
              </a:r>
              <a:endParaRPr kumimoji="1" lang="ko-Kore-KR" altLang="en-US" sz="1600" dirty="0">
                <a:solidFill>
                  <a:srgbClr val="8E8E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D037BC43-DF17-654A-8E39-62F422826B3C}"/>
                </a:ext>
              </a:extLst>
            </p:cNvPr>
            <p:cNvSpPr/>
            <p:nvPr/>
          </p:nvSpPr>
          <p:spPr>
            <a:xfrm>
              <a:off x="1143000" y="6108700"/>
              <a:ext cx="6050280" cy="342265"/>
            </a:xfrm>
            <a:prstGeom prst="round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ko-KR" altLang="en-US" sz="12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댓글을 남겨보세요</a:t>
              </a:r>
              <a:r>
                <a:rPr kumimoji="1" lang="en-US" altLang="ko-KR" sz="1200" dirty="0">
                  <a:solidFill>
                    <a:schemeClr val="bg2">
                      <a:lumMod val="7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</a:p>
          </p:txBody>
        </p:sp>
      </p:grpSp>
      <p:sp>
        <p:nvSpPr>
          <p:cNvPr id="22" name="타원 21">
            <a:extLst>
              <a:ext uri="{FF2B5EF4-FFF2-40B4-BE49-F238E27FC236}">
                <a16:creationId xmlns:a16="http://schemas.microsoft.com/office/drawing/2014/main" id="{08FC0B50-992E-B14B-B2B3-D1EE31AF8CB2}"/>
              </a:ext>
            </a:extLst>
          </p:cNvPr>
          <p:cNvSpPr/>
          <p:nvPr/>
        </p:nvSpPr>
        <p:spPr>
          <a:xfrm>
            <a:off x="540385" y="38544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7AC00F9-5EDE-204E-9BA3-E6090FD6BE70}"/>
              </a:ext>
            </a:extLst>
          </p:cNvPr>
          <p:cNvSpPr/>
          <p:nvPr/>
        </p:nvSpPr>
        <p:spPr>
          <a:xfrm>
            <a:off x="540385" y="44640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30164A-FA88-C342-83F5-AF8A4ABFD7F1}"/>
              </a:ext>
            </a:extLst>
          </p:cNvPr>
          <p:cNvSpPr txBox="1"/>
          <p:nvPr/>
        </p:nvSpPr>
        <p:spPr>
          <a:xfrm>
            <a:off x="1135380" y="5778500"/>
            <a:ext cx="909320" cy="338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600" dirty="0">
                <a:solidFill>
                  <a:srgbClr val="8E8E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댓글</a:t>
            </a:r>
            <a:endParaRPr kumimoji="1" lang="ko-Kore-KR" altLang="en-US" sz="1600" dirty="0">
              <a:solidFill>
                <a:srgbClr val="8E8E8E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6E15F8-E83B-3B4D-B7A3-FD50F45B646D}"/>
              </a:ext>
            </a:extLst>
          </p:cNvPr>
          <p:cNvSpPr txBox="1"/>
          <p:nvPr/>
        </p:nvSpPr>
        <p:spPr>
          <a:xfrm>
            <a:off x="6189980" y="3733800"/>
            <a:ext cx="909320" cy="338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ko-KR" altLang="en-US" sz="1600" dirty="0">
                <a:solidFill>
                  <a:srgbClr val="8E8E8E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작성자</a:t>
            </a:r>
            <a:endParaRPr kumimoji="1" lang="ko-Kore-KR" altLang="en-US" sz="1600" dirty="0">
              <a:solidFill>
                <a:srgbClr val="8E8E8E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369A3CC3-1E8B-5048-BA1D-E9A099BBB2EB}"/>
              </a:ext>
            </a:extLst>
          </p:cNvPr>
          <p:cNvSpPr/>
          <p:nvPr/>
        </p:nvSpPr>
        <p:spPr>
          <a:xfrm>
            <a:off x="6560185" y="6172200"/>
            <a:ext cx="560070" cy="21526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등록</a:t>
            </a:r>
            <a:endParaRPr kumimoji="1" lang="ko-Kore-KR" altLang="en-US" sz="14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F2548CA-0963-D442-99E3-C6E40B32D149}"/>
              </a:ext>
            </a:extLst>
          </p:cNvPr>
          <p:cNvSpPr/>
          <p:nvPr/>
        </p:nvSpPr>
        <p:spPr>
          <a:xfrm>
            <a:off x="540385" y="60642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116E47F-0C40-D14E-9316-36D9668A5774}"/>
              </a:ext>
            </a:extLst>
          </p:cNvPr>
          <p:cNvSpPr/>
          <p:nvPr/>
        </p:nvSpPr>
        <p:spPr>
          <a:xfrm>
            <a:off x="6106795" y="606425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4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2" name="텍스트 상자 1"/>
          <p:cNvSpPr txBox="1">
            <a:spLocks/>
          </p:cNvSpPr>
          <p:nvPr/>
        </p:nvSpPr>
        <p:spPr>
          <a:xfrm>
            <a:off x="1144270" y="3076575"/>
            <a:ext cx="2127250" cy="4622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sz="2400" spc="-60">
                <a:solidFill>
                  <a:srgbClr val="37C5B4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DLT</a:t>
            </a:r>
            <a:r>
              <a:rPr lang="ko-KR" altLang="en-US" sz="2400" spc="-60">
                <a:solidFill>
                  <a:srgbClr val="37C5B4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 커뮤니티</a:t>
            </a:r>
            <a:endParaRPr lang="ko-KR" altLang="en-US" sz="2400">
              <a:solidFill>
                <a:srgbClr val="37C5B4"/>
              </a:solidFill>
              <a:latin typeface="Pretendard ExtraBold" charset="0"/>
              <a:ea typeface="Pretendard ExtraBold" charset="0"/>
              <a:cs typeface="Pretendard Extra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98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/>
          <p:cNvGraphicFramePr>
            <a:graphicFrameLocks noGrp="1"/>
          </p:cNvGraphicFramePr>
          <p:nvPr/>
        </p:nvGraphicFramePr>
        <p:xfrm>
          <a:off x="984250" y="1658620"/>
          <a:ext cx="10223500" cy="4721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0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83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20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sz="2500" b="0" i="0" kern="120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버전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sz="2500" b="0" i="0" kern="120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작성일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sz="2500" b="0" i="0" kern="1200">
                          <a:solidFill>
                            <a:srgbClr val="FFFFFF"/>
                          </a:solidFill>
                          <a:latin typeface="Pretendard ExtraBold" charset="0"/>
                          <a:ea typeface="Pretendard ExtraBold" charset="0"/>
                          <a:cs typeface="Pretendard ExtraBold" charset="0"/>
                        </a:rPr>
                        <a:t>변경 내용</a:t>
                      </a:r>
                    </a:p>
                  </a:txBody>
                  <a:tcPr anchor="ctr"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sz="2500" b="1" i="0" kern="1200">
                          <a:solidFill>
                            <a:srgbClr val="FFFFFF"/>
                          </a:solidFill>
                          <a:latin typeface="Pretendard Black" charset="0"/>
                          <a:ea typeface="Pretendard Black" charset="0"/>
                          <a:cs typeface="Pretendard Black" charset="0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0.1</a:t>
                      </a: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</a:t>
                      </a:r>
                      <a:r>
                        <a:rPr lang="ko-KR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11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.</a:t>
                      </a:r>
                      <a:r>
                        <a:rPr lang="ko-KR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27</a:t>
                      </a: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메인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로그인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정책 제공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(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서울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 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전남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), 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커뮤니티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이연지</a:t>
                      </a:r>
                      <a:r>
                        <a:rPr lang="en-US" altLang="ko-KR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,</a:t>
                      </a: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한수지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2023.11.29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화면 구성도, 정책 제공페이지 상세정보 수정 및 서브 메뉴 변경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박초윤, 이연지, 한수지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V 0.3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2023.12.01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화면 구성도, 메인 메뉴 변경, 메인페이지 수정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박초윤, 이연지, 한수지</a:t>
                      </a: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6925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endParaRPr lang="ko-KR" altLang="en-US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FFFF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950" y="517525"/>
            <a:ext cx="6809740" cy="8001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770" y="917575"/>
            <a:ext cx="8461375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4" name="직사각형 23"/>
          <p:cNvSpPr>
            <a:spLocks/>
          </p:cNvSpPr>
          <p:nvPr/>
        </p:nvSpPr>
        <p:spPr>
          <a:xfrm>
            <a:off x="742950" y="1296035"/>
            <a:ext cx="10833100" cy="537464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cxnSp>
        <p:nvCxnSpPr>
          <p:cNvPr id="58" name="직선 연결선[R] 57"/>
          <p:cNvCxnSpPr>
            <a:cxnSpLocks/>
          </p:cNvCxnSpPr>
          <p:nvPr/>
        </p:nvCxnSpPr>
        <p:spPr>
          <a:xfrm>
            <a:off x="2287270" y="3124200"/>
            <a:ext cx="635" cy="21653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[R] 58"/>
          <p:cNvCxnSpPr>
            <a:cxnSpLocks/>
          </p:cNvCxnSpPr>
          <p:nvPr/>
        </p:nvCxnSpPr>
        <p:spPr>
          <a:xfrm flipH="1">
            <a:off x="4826000" y="3124200"/>
            <a:ext cx="2540" cy="173863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[R] 59"/>
          <p:cNvCxnSpPr>
            <a:cxnSpLocks/>
          </p:cNvCxnSpPr>
          <p:nvPr/>
        </p:nvCxnSpPr>
        <p:spPr>
          <a:xfrm flipH="1">
            <a:off x="7375525" y="3124200"/>
            <a:ext cx="5080" cy="302577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[R] 60"/>
          <p:cNvCxnSpPr>
            <a:cxnSpLocks/>
          </p:cNvCxnSpPr>
          <p:nvPr/>
        </p:nvCxnSpPr>
        <p:spPr>
          <a:xfrm flipH="1">
            <a:off x="9906000" y="3124200"/>
            <a:ext cx="1905" cy="173863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/>
          <p:cNvSpPr txBox="1"/>
          <p:nvPr/>
        </p:nvSpPr>
        <p:spPr>
          <a:xfrm>
            <a:off x="742950" y="477520"/>
            <a:ext cx="6216650" cy="846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화면 구성도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764915" y="917575"/>
            <a:ext cx="78098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>
            <a:spLocks/>
          </p:cNvSpPr>
          <p:nvPr/>
        </p:nvSpPr>
        <p:spPr>
          <a:xfrm>
            <a:off x="4982845" y="1398270"/>
            <a:ext cx="2201545" cy="544195"/>
          </a:xfrm>
          <a:prstGeom prst="roundRect">
            <a:avLst/>
          </a:prstGeom>
          <a:solidFill>
            <a:srgbClr val="37A4C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2400">
                <a:solidFill>
                  <a:schemeClr val="bg1"/>
                </a:solidFill>
                <a:latin typeface="Pretendard Medium" charset="0"/>
                <a:ea typeface="Pretendard Medium" charset="0"/>
              </a:rPr>
              <a:t>메인 화면</a:t>
            </a: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6829B83E-0863-9E4E-B1FA-A2934AFDF99C}"/>
              </a:ext>
            </a:extLst>
          </p:cNvPr>
          <p:cNvGrpSpPr/>
          <p:nvPr/>
        </p:nvGrpSpPr>
        <p:grpSpPr>
          <a:xfrm>
            <a:off x="1185545" y="2692400"/>
            <a:ext cx="2200910" cy="1037590"/>
            <a:chOff x="1185545" y="2692400"/>
            <a:chExt cx="2200910" cy="1037590"/>
          </a:xfrm>
        </p:grpSpPr>
        <p:sp>
          <p:nvSpPr>
            <p:cNvPr id="19" name="모서리가 둥근 직사각형 18"/>
            <p:cNvSpPr>
              <a:spLocks/>
            </p:cNvSpPr>
            <p:nvPr/>
          </p:nvSpPr>
          <p:spPr>
            <a:xfrm>
              <a:off x="1185545" y="2692400"/>
              <a:ext cx="2201545" cy="456565"/>
            </a:xfrm>
            <a:prstGeom prst="roundRect">
              <a:avLst/>
            </a:prstGeom>
            <a:solidFill>
              <a:srgbClr val="37A4C5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DLT</a:t>
              </a: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란</a:t>
              </a:r>
              <a:r>
                <a:rPr lang="en-US" altLang="ko-KR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?</a:t>
              </a:r>
              <a:endParaRPr lang="ko-KR" altLang="en-US">
                <a:solidFill>
                  <a:schemeClr val="bg1"/>
                </a:solidFill>
                <a:latin typeface="Pretendard Medium" charset="0"/>
                <a:ea typeface="Pretendard Medium" charset="0"/>
              </a:endParaRPr>
            </a:p>
          </p:txBody>
        </p:sp>
        <p:sp>
          <p:nvSpPr>
            <p:cNvPr id="20" name="모서리가 둥근 직사각형 19"/>
            <p:cNvSpPr>
              <a:spLocks/>
            </p:cNvSpPr>
            <p:nvPr/>
          </p:nvSpPr>
          <p:spPr>
            <a:xfrm>
              <a:off x="1185545" y="327406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en-US" altLang="ko-KR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DLT</a:t>
              </a: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 소개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1A4D8D23-85C4-C842-A2AD-31015B84EB7A}"/>
              </a:ext>
            </a:extLst>
          </p:cNvPr>
          <p:cNvGrpSpPr/>
          <p:nvPr/>
        </p:nvGrpSpPr>
        <p:grpSpPr>
          <a:xfrm>
            <a:off x="3725545" y="2692400"/>
            <a:ext cx="2200910" cy="2169795"/>
            <a:chOff x="3725545" y="2692400"/>
            <a:chExt cx="2200910" cy="2169795"/>
          </a:xfrm>
        </p:grpSpPr>
        <p:sp>
          <p:nvSpPr>
            <p:cNvPr id="22" name="모서리가 둥근 직사각형 21"/>
            <p:cNvSpPr>
              <a:spLocks/>
            </p:cNvSpPr>
            <p:nvPr/>
          </p:nvSpPr>
          <p:spPr>
            <a:xfrm>
              <a:off x="3725545" y="2692400"/>
              <a:ext cx="2202180" cy="457200"/>
            </a:xfrm>
            <a:prstGeom prst="roundRect">
              <a:avLst/>
            </a:prstGeom>
            <a:solidFill>
              <a:srgbClr val="37A4C5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건강 분석 · 예측</a:t>
              </a:r>
            </a:p>
          </p:txBody>
        </p:sp>
        <p:sp>
          <p:nvSpPr>
            <p:cNvPr id="26" name="모서리가 둥근 직사각형 25"/>
            <p:cNvSpPr>
              <a:spLocks/>
            </p:cNvSpPr>
            <p:nvPr/>
          </p:nvSpPr>
          <p:spPr>
            <a:xfrm>
              <a:off x="3725545" y="327406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질병 분석</a:t>
              </a:r>
            </a:p>
          </p:txBody>
        </p:sp>
        <p:sp>
          <p:nvSpPr>
            <p:cNvPr id="35" name="모서리가 둥근 직사각형 34"/>
            <p:cNvSpPr>
              <a:spLocks/>
            </p:cNvSpPr>
            <p:nvPr/>
          </p:nvSpPr>
          <p:spPr>
            <a:xfrm>
              <a:off x="3725545" y="384048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80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환경 요인 분석</a:t>
              </a:r>
            </a:p>
          </p:txBody>
        </p:sp>
        <p:sp>
          <p:nvSpPr>
            <p:cNvPr id="38" name="모서리가 둥근 직사각형 37"/>
            <p:cNvSpPr>
              <a:spLocks/>
            </p:cNvSpPr>
            <p:nvPr/>
          </p:nvSpPr>
          <p:spPr>
            <a:xfrm>
              <a:off x="3725545" y="440626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180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기대 수명 예측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5EDF05CA-EF31-1F4A-B124-17296D3AF6E8}"/>
              </a:ext>
            </a:extLst>
          </p:cNvPr>
          <p:cNvGrpSpPr/>
          <p:nvPr/>
        </p:nvGrpSpPr>
        <p:grpSpPr>
          <a:xfrm>
            <a:off x="8805545" y="2692400"/>
            <a:ext cx="2200910" cy="2169795"/>
            <a:chOff x="8805545" y="2692400"/>
            <a:chExt cx="2200910" cy="2169795"/>
          </a:xfrm>
        </p:grpSpPr>
        <p:sp>
          <p:nvSpPr>
            <p:cNvPr id="31" name="모서리가 둥근 직사각형 30"/>
            <p:cNvSpPr>
              <a:spLocks/>
            </p:cNvSpPr>
            <p:nvPr/>
          </p:nvSpPr>
          <p:spPr>
            <a:xfrm>
              <a:off x="8805545" y="2692400"/>
              <a:ext cx="2201545" cy="456565"/>
            </a:xfrm>
            <a:prstGeom prst="roundRect">
              <a:avLst/>
            </a:prstGeom>
            <a:solidFill>
              <a:srgbClr val="37A4C5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커뮤니티</a:t>
              </a:r>
            </a:p>
          </p:txBody>
        </p:sp>
        <p:sp>
          <p:nvSpPr>
            <p:cNvPr id="32" name="모서리가 둥근 직사각형 31"/>
            <p:cNvSpPr>
              <a:spLocks/>
            </p:cNvSpPr>
            <p:nvPr/>
          </p:nvSpPr>
          <p:spPr>
            <a:xfrm>
              <a:off x="8805545" y="327406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전체 글 목록</a:t>
              </a:r>
            </a:p>
          </p:txBody>
        </p:sp>
        <p:sp>
          <p:nvSpPr>
            <p:cNvPr id="37" name="모서리가 둥근 직사각형 36"/>
            <p:cNvSpPr>
              <a:spLocks/>
            </p:cNvSpPr>
            <p:nvPr/>
          </p:nvSpPr>
          <p:spPr>
            <a:xfrm>
              <a:off x="8805545" y="3840480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글 내용 확인</a:t>
              </a:r>
            </a:p>
          </p:txBody>
        </p:sp>
        <p:sp>
          <p:nvSpPr>
            <p:cNvPr id="40" name="모서리가 둥근 직사각형 39"/>
            <p:cNvSpPr>
              <a:spLocks/>
            </p:cNvSpPr>
            <p:nvPr/>
          </p:nvSpPr>
          <p:spPr>
            <a:xfrm>
              <a:off x="8805545" y="4406265"/>
              <a:ext cx="2201545" cy="456565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글 작성</a:t>
              </a: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385E9FE8-AE4A-3343-AA95-7677D6350D38}"/>
              </a:ext>
            </a:extLst>
          </p:cNvPr>
          <p:cNvGrpSpPr/>
          <p:nvPr/>
        </p:nvGrpSpPr>
        <p:grpSpPr>
          <a:xfrm>
            <a:off x="6265545" y="2692400"/>
            <a:ext cx="2202180" cy="3851910"/>
            <a:chOff x="6265545" y="2692400"/>
            <a:chExt cx="2202180" cy="3851910"/>
          </a:xfrm>
        </p:grpSpPr>
        <p:sp>
          <p:nvSpPr>
            <p:cNvPr id="27" name="모서리가 둥근 직사각형 26"/>
            <p:cNvSpPr>
              <a:spLocks/>
            </p:cNvSpPr>
            <p:nvPr/>
          </p:nvSpPr>
          <p:spPr>
            <a:xfrm>
              <a:off x="6265545" y="2692400"/>
              <a:ext cx="2202180" cy="457200"/>
            </a:xfrm>
            <a:prstGeom prst="roundRect">
              <a:avLst/>
            </a:prstGeom>
            <a:solidFill>
              <a:srgbClr val="37A4C5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1"/>
                  </a:solidFill>
                  <a:latin typeface="Pretendard Medium" charset="0"/>
                  <a:ea typeface="Pretendard Medium" charset="0"/>
                </a:rPr>
                <a:t>어르신 복지</a:t>
              </a:r>
            </a:p>
          </p:txBody>
        </p:sp>
        <p:sp>
          <p:nvSpPr>
            <p:cNvPr id="30" name="모서리가 둥근 직사각형 29"/>
            <p:cNvSpPr>
              <a:spLocks/>
            </p:cNvSpPr>
            <p:nvPr/>
          </p:nvSpPr>
          <p:spPr>
            <a:xfrm>
              <a:off x="6265545" y="327406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어르신 일자리</a:t>
              </a:r>
            </a:p>
          </p:txBody>
        </p:sp>
        <p:sp>
          <p:nvSpPr>
            <p:cNvPr id="36" name="모서리가 둥근 직사각형 35"/>
            <p:cNvSpPr>
              <a:spLocks/>
            </p:cNvSpPr>
            <p:nvPr/>
          </p:nvSpPr>
          <p:spPr>
            <a:xfrm>
              <a:off x="6265545" y="384048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생활 안정 지원</a:t>
              </a:r>
            </a:p>
          </p:txBody>
        </p:sp>
        <p:sp>
          <p:nvSpPr>
            <p:cNvPr id="39" name="모서리가 둥근 직사각형 38"/>
            <p:cNvSpPr>
              <a:spLocks/>
            </p:cNvSpPr>
            <p:nvPr/>
          </p:nvSpPr>
          <p:spPr>
            <a:xfrm>
              <a:off x="6265545" y="440626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독거 · 재가 어르신</a:t>
              </a:r>
            </a:p>
          </p:txBody>
        </p:sp>
        <p:sp>
          <p:nvSpPr>
            <p:cNvPr id="44" name="모서리가 둥근 직사각형 43"/>
            <p:cNvSpPr>
              <a:spLocks/>
            </p:cNvSpPr>
            <p:nvPr/>
          </p:nvSpPr>
          <p:spPr>
            <a:xfrm>
              <a:off x="6265545" y="4972685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여가 및 복지 지원</a:t>
              </a:r>
            </a:p>
          </p:txBody>
        </p:sp>
        <p:sp>
          <p:nvSpPr>
            <p:cNvPr id="47" name="모서리가 둥근 직사각형 46"/>
            <p:cNvSpPr>
              <a:spLocks/>
            </p:cNvSpPr>
            <p:nvPr/>
          </p:nvSpPr>
          <p:spPr>
            <a:xfrm>
              <a:off x="6265545" y="6087110"/>
              <a:ext cx="2202180" cy="457200"/>
            </a:xfrm>
            <a:prstGeom prst="roundRect">
              <a:avLst/>
            </a:prstGeom>
            <a:solidFill>
              <a:srgbClr val="EFECE1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>
                  <a:solidFill>
                    <a:schemeClr val="bg2">
                      <a:lumMod val="50000"/>
                    </a:schemeClr>
                  </a:solidFill>
                  <a:latin typeface="Pretendard Medium" charset="0"/>
                  <a:ea typeface="Pretendard Medium" charset="0"/>
                </a:rPr>
                <a:t>SNS 허브</a:t>
              </a:r>
            </a:p>
          </p:txBody>
        </p:sp>
      </p:grpSp>
      <p:cxnSp>
        <p:nvCxnSpPr>
          <p:cNvPr id="11" name="직선 연결선[R] 10"/>
          <p:cNvCxnSpPr>
            <a:cxnSpLocks/>
          </p:cNvCxnSpPr>
          <p:nvPr/>
        </p:nvCxnSpPr>
        <p:spPr>
          <a:xfrm>
            <a:off x="6059805" y="1935480"/>
            <a:ext cx="635" cy="42100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[R] 48"/>
          <p:cNvCxnSpPr>
            <a:cxnSpLocks/>
          </p:cNvCxnSpPr>
          <p:nvPr/>
        </p:nvCxnSpPr>
        <p:spPr>
          <a:xfrm>
            <a:off x="228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/>
          <p:cNvCxnSpPr>
            <a:cxnSpLocks/>
          </p:cNvCxnSpPr>
          <p:nvPr/>
        </p:nvCxnSpPr>
        <p:spPr>
          <a:xfrm flipH="1">
            <a:off x="2286000" y="2355850"/>
            <a:ext cx="7620635" cy="635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[R] 51"/>
          <p:cNvCxnSpPr>
            <a:cxnSpLocks/>
          </p:cNvCxnSpPr>
          <p:nvPr/>
        </p:nvCxnSpPr>
        <p:spPr>
          <a:xfrm>
            <a:off x="482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[R] 54"/>
          <p:cNvCxnSpPr>
            <a:cxnSpLocks/>
          </p:cNvCxnSpPr>
          <p:nvPr/>
        </p:nvCxnSpPr>
        <p:spPr>
          <a:xfrm>
            <a:off x="73799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[R] 55"/>
          <p:cNvCxnSpPr>
            <a:cxnSpLocks/>
          </p:cNvCxnSpPr>
          <p:nvPr/>
        </p:nvCxnSpPr>
        <p:spPr>
          <a:xfrm>
            <a:off x="9907270" y="2355850"/>
            <a:ext cx="635" cy="337820"/>
          </a:xfrm>
          <a:prstGeom prst="line">
            <a:avLst/>
          </a:prstGeom>
          <a:ln w="12700" cap="flat" cmpd="sng">
            <a:solidFill>
              <a:schemeClr val="bg2">
                <a:lumMod val="5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도형 2"/>
          <p:cNvSpPr>
            <a:spLocks/>
          </p:cNvSpPr>
          <p:nvPr/>
        </p:nvSpPr>
        <p:spPr>
          <a:xfrm>
            <a:off x="6263005" y="5537835"/>
            <a:ext cx="2201545" cy="456565"/>
          </a:xfrm>
          <a:prstGeom prst="round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800">
                <a:solidFill>
                  <a:schemeClr val="bg2">
                    <a:lumMod val="50000"/>
                  </a:schemeClr>
                </a:solidFill>
                <a:latin typeface="Pretendard Medium" charset="0"/>
                <a:ea typeface="Pretendard Medium" charset="0"/>
              </a:rPr>
              <a:t>치매 관리 사업</a:t>
            </a:r>
          </a:p>
        </p:txBody>
      </p: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 0"/>
          <p:cNvSpPr>
            <a:spLocks/>
          </p:cNvSpPr>
          <p:nvPr/>
        </p:nvSpPr>
        <p:spPr>
          <a:xfrm>
            <a:off x="0" y="0"/>
            <a:ext cx="12193270" cy="6859270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C37D33-B76D-314E-B8AA-8F24358465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49" y="1494790"/>
            <a:ext cx="6761460" cy="5114926"/>
          </a:xfrm>
          <a:prstGeom prst="rect">
            <a:avLst/>
          </a:prstGeom>
        </p:spPr>
      </p:pic>
      <p:graphicFrame>
        <p:nvGraphicFramePr>
          <p:cNvPr id="31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1-1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683500" y="1494790"/>
          <a:ext cx="3891280" cy="4258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메뉴 클릭 시 해당 페이지로 이동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* 메인메뉴 클릭시 폰트 색상 변경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홈페이지 내 내용 검색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3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프로젝트의 메인 사진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4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해당 버튼 클릭시 정책 제공 페이지로 바로 가기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Rect 0"/>
          <p:cNvSpPr>
            <a:spLocks/>
          </p:cNvSpPr>
          <p:nvPr/>
        </p:nvSpPr>
        <p:spPr>
          <a:xfrm>
            <a:off x="908050" y="247205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1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7042785" y="173545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2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sp>
        <p:nvSpPr>
          <p:cNvPr id="36" name="Rect 0"/>
          <p:cNvSpPr>
            <a:spLocks/>
          </p:cNvSpPr>
          <p:nvPr/>
        </p:nvSpPr>
        <p:spPr>
          <a:xfrm>
            <a:off x="1369695" y="3707130"/>
            <a:ext cx="382905" cy="38290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3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grpSp>
        <p:nvGrpSpPr>
          <p:cNvPr id="7" name="Group 5"/>
          <p:cNvGrpSpPr>
            <a:grpSpLocks/>
          </p:cNvGrpSpPr>
          <p:nvPr/>
        </p:nvGrpSpPr>
        <p:grpSpPr>
          <a:xfrm>
            <a:off x="742950" y="6243320"/>
            <a:ext cx="6762750" cy="501650"/>
            <a:chOff x="742950" y="6243320"/>
            <a:chExt cx="6762750" cy="501650"/>
          </a:xfrm>
        </p:grpSpPr>
        <p:sp>
          <p:nvSpPr>
            <p:cNvPr id="5" name="Rect 0"/>
            <p:cNvSpPr>
              <a:spLocks/>
            </p:cNvSpPr>
            <p:nvPr/>
          </p:nvSpPr>
          <p:spPr>
            <a:xfrm>
              <a:off x="7429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5" name="Rect 0"/>
            <p:cNvSpPr>
              <a:spLocks/>
            </p:cNvSpPr>
            <p:nvPr/>
          </p:nvSpPr>
          <p:spPr>
            <a:xfrm>
              <a:off x="171323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6" name="Rect 0"/>
            <p:cNvSpPr>
              <a:spLocks/>
            </p:cNvSpPr>
            <p:nvPr/>
          </p:nvSpPr>
          <p:spPr>
            <a:xfrm>
              <a:off x="267716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>
              <a:off x="364744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8" name="Rect 0"/>
            <p:cNvSpPr>
              <a:spLocks/>
            </p:cNvSpPr>
            <p:nvPr/>
          </p:nvSpPr>
          <p:spPr>
            <a:xfrm>
              <a:off x="461137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19" name="Rect 0"/>
            <p:cNvSpPr>
              <a:spLocks/>
            </p:cNvSpPr>
            <p:nvPr/>
          </p:nvSpPr>
          <p:spPr>
            <a:xfrm>
              <a:off x="557022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  <p:sp>
          <p:nvSpPr>
            <p:cNvPr id="20" name="Rect 0"/>
            <p:cNvSpPr>
              <a:spLocks/>
            </p:cNvSpPr>
            <p:nvPr/>
          </p:nvSpPr>
          <p:spPr>
            <a:xfrm>
              <a:off x="6534150" y="6243320"/>
              <a:ext cx="971550" cy="501650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8" name="Rect 0"/>
          <p:cNvSpPr txBox="1">
            <a:spLocks/>
          </p:cNvSpPr>
          <p:nvPr/>
        </p:nvSpPr>
        <p:spPr>
          <a:xfrm>
            <a:off x="3512820" y="6303645"/>
            <a:ext cx="1234440" cy="37084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37" name="도형 1"/>
          <p:cNvSpPr>
            <a:spLocks/>
          </p:cNvSpPr>
          <p:nvPr/>
        </p:nvSpPr>
        <p:spPr>
          <a:xfrm>
            <a:off x="960755" y="5257800"/>
            <a:ext cx="382905" cy="38290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4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>
            <a:off x="0" y="0"/>
            <a:ext cx="12192635" cy="6858635"/>
          </a:xfrm>
          <a:prstGeom prst="rect">
            <a:avLst/>
          </a:prstGeom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1-2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3B3939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3"/>
          <p:cNvGraphicFramePr>
            <a:graphicFrameLocks noGrp="1"/>
          </p:cNvGraphicFramePr>
          <p:nvPr/>
        </p:nvGraphicFramePr>
        <p:xfrm>
          <a:off x="7683500" y="1494790"/>
          <a:ext cx="3891280" cy="291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b="1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888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1-1페이지에서 스크롤 내릴 시 해당 프로젝트의 서비스 설명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endParaRPr lang="ko-KR" altLang="en-US" sz="1800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Rect 0"/>
          <p:cNvSpPr>
            <a:spLocks/>
          </p:cNvSpPr>
          <p:nvPr/>
        </p:nvSpPr>
        <p:spPr>
          <a:xfrm>
            <a:off x="742950" y="1494790"/>
            <a:ext cx="6776085" cy="507111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sp>
        <p:nvSpPr>
          <p:cNvPr id="2" name="Rect 0"/>
          <p:cNvSpPr txBox="1">
            <a:spLocks/>
          </p:cNvSpPr>
          <p:nvPr/>
        </p:nvSpPr>
        <p:spPr>
          <a:xfrm>
            <a:off x="2529840" y="2138045"/>
            <a:ext cx="3202305" cy="37020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latin typeface="Pretendard" charset="0"/>
                <a:ea typeface="Pretendard" charset="0"/>
              </a:rPr>
              <a:t>“건강한 노후 생활을 위한 서비스”</a:t>
            </a: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8" name="Rect 0"/>
          <p:cNvSpPr txBox="1">
            <a:spLocks/>
          </p:cNvSpPr>
          <p:nvPr/>
        </p:nvSpPr>
        <p:spPr>
          <a:xfrm>
            <a:off x="3171190" y="2510790"/>
            <a:ext cx="1919605" cy="46228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2400" b="1">
                <a:latin typeface="Pretendard ExtraBold" charset="0"/>
                <a:ea typeface="Pretendard ExtraBold" charset="0"/>
              </a:rPr>
              <a:t>건강 정보 제공</a:t>
            </a:r>
            <a:endParaRPr lang="ko-KR" altLang="en-US" sz="2400" b="1">
              <a:latin typeface="Pretendard ExtraBold" charset="0"/>
              <a:ea typeface="Pretendard ExtraBold" charset="0"/>
            </a:endParaRPr>
          </a:p>
        </p:txBody>
      </p:sp>
      <p:sp>
        <p:nvSpPr>
          <p:cNvPr id="3" name="Rect 0"/>
          <p:cNvSpPr>
            <a:spLocks/>
          </p:cNvSpPr>
          <p:nvPr/>
        </p:nvSpPr>
        <p:spPr>
          <a:xfrm>
            <a:off x="1271270" y="3474085"/>
            <a:ext cx="1726565" cy="1726565"/>
          </a:xfrm>
          <a:prstGeom prst="ellipse">
            <a:avLst/>
          </a:prstGeom>
          <a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>
            <a:spLocks/>
          </p:cNvSpPr>
          <p:nvPr/>
        </p:nvSpPr>
        <p:spPr>
          <a:xfrm>
            <a:off x="3267710" y="3474085"/>
            <a:ext cx="1726565" cy="1726565"/>
          </a:xfrm>
          <a:prstGeom prst="ellipse">
            <a:avLst/>
          </a:prstGeom>
          <a:solidFill>
            <a:srgbClr val="F5F5F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0" name="Rect 0"/>
          <p:cNvSpPr>
            <a:spLocks/>
          </p:cNvSpPr>
          <p:nvPr/>
        </p:nvSpPr>
        <p:spPr>
          <a:xfrm>
            <a:off x="5264150" y="3474085"/>
            <a:ext cx="1726565" cy="1726565"/>
          </a:xfrm>
          <a:prstGeom prst="ellipse">
            <a:avLst/>
          </a:prstGeom>
          <a:solidFill>
            <a:srgbClr val="F5F5F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2" name="Rect 0"/>
          <p:cNvSpPr txBox="1">
            <a:spLocks/>
          </p:cNvSpPr>
          <p:nvPr/>
        </p:nvSpPr>
        <p:spPr>
          <a:xfrm>
            <a:off x="1654175" y="5405120"/>
            <a:ext cx="983615" cy="37020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Pretendard Light" charset="0"/>
                <a:ea typeface="Pretendard Light" charset="0"/>
              </a:rPr>
              <a:t>4대 질병</a:t>
            </a:r>
            <a:endParaRPr lang="ko-KR" altLang="en-US" sz="1800">
              <a:latin typeface="Pretendard Light" charset="0"/>
              <a:ea typeface="Pretendard Light" charset="0"/>
            </a:endParaRPr>
          </a:p>
        </p:txBody>
      </p:sp>
      <p:sp>
        <p:nvSpPr>
          <p:cNvPr id="13" name="Rect 0"/>
          <p:cNvSpPr txBox="1">
            <a:spLocks/>
          </p:cNvSpPr>
          <p:nvPr/>
        </p:nvSpPr>
        <p:spPr>
          <a:xfrm>
            <a:off x="1831975" y="5687695"/>
            <a:ext cx="628015" cy="40068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2000" b="1">
                <a:latin typeface="Pretendard SemiBold" charset="0"/>
                <a:ea typeface="Pretendard SemiBold" charset="0"/>
              </a:rPr>
              <a:t>당뇨</a:t>
            </a:r>
            <a:endParaRPr lang="ko-KR" altLang="en-US" sz="2000" b="1">
              <a:latin typeface="Pretendard SemiBold" charset="0"/>
              <a:ea typeface="Pretendard SemiBold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3524250" y="5405120"/>
            <a:ext cx="1236980" cy="37020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Pretendard Light" charset="0"/>
                <a:ea typeface="Pretendard Light" charset="0"/>
              </a:rPr>
              <a:t>환경적 요건</a:t>
            </a:r>
            <a:endParaRPr lang="ko-KR" altLang="en-US" sz="1800">
              <a:latin typeface="Pretendard Light" charset="0"/>
              <a:ea typeface="Pretendard Light" charset="0"/>
            </a:endParaRPr>
          </a:p>
        </p:txBody>
      </p:sp>
      <p:sp>
        <p:nvSpPr>
          <p:cNvPr id="15" name="Rect 0"/>
          <p:cNvSpPr txBox="1">
            <a:spLocks/>
          </p:cNvSpPr>
          <p:nvPr/>
        </p:nvSpPr>
        <p:spPr>
          <a:xfrm>
            <a:off x="3576955" y="5687695"/>
            <a:ext cx="1130935" cy="40068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2000" b="1">
                <a:latin typeface="Pretendard SemiBold" charset="0"/>
                <a:ea typeface="Pretendard SemiBold" charset="0"/>
              </a:rPr>
              <a:t>대기 오염</a:t>
            </a:r>
            <a:endParaRPr lang="ko-KR" altLang="en-US" sz="2000" b="1">
              <a:latin typeface="Pretendard SemiBold" charset="0"/>
              <a:ea typeface="Pretendard SemiBold" charset="0"/>
            </a:endParaRPr>
          </a:p>
        </p:txBody>
      </p:sp>
      <p:sp>
        <p:nvSpPr>
          <p:cNvPr id="16" name="Rect 0"/>
          <p:cNvSpPr txBox="1">
            <a:spLocks/>
          </p:cNvSpPr>
          <p:nvPr/>
        </p:nvSpPr>
        <p:spPr>
          <a:xfrm>
            <a:off x="5507355" y="5405120"/>
            <a:ext cx="1236980" cy="37020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Pretendard Light" charset="0"/>
                <a:ea typeface="Pretendard Light" charset="0"/>
              </a:rPr>
              <a:t>고령화 사회</a:t>
            </a:r>
            <a:endParaRPr lang="ko-KR" altLang="en-US" sz="1800">
              <a:latin typeface="Pretendard Light" charset="0"/>
              <a:ea typeface="Pretendard Light" charset="0"/>
            </a:endParaRPr>
          </a:p>
        </p:txBody>
      </p:sp>
      <p:sp>
        <p:nvSpPr>
          <p:cNvPr id="17" name="Rect 0"/>
          <p:cNvSpPr txBox="1">
            <a:spLocks/>
          </p:cNvSpPr>
          <p:nvPr/>
        </p:nvSpPr>
        <p:spPr>
          <a:xfrm>
            <a:off x="5308600" y="5687695"/>
            <a:ext cx="1634490" cy="40068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2000" b="1">
                <a:latin typeface="Pretendard SemiBold" charset="0"/>
                <a:ea typeface="Pretendard SemiBold" charset="0"/>
              </a:rPr>
              <a:t>기대 수명 예측</a:t>
            </a:r>
            <a:endParaRPr lang="ko-KR" altLang="en-US" sz="2000" b="1">
              <a:latin typeface="Pretendard SemiBold" charset="0"/>
              <a:ea typeface="Pretendard SemiBold" charset="0"/>
            </a:endParaRPr>
          </a:p>
        </p:txBody>
      </p:sp>
      <p:pic>
        <p:nvPicPr>
          <p:cNvPr id="20" name="Picture " descr="C:/Users/admin/AppData/Roaming/PolarisOffice/ETemp/6120_18274208/fImage32992530633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960" y="3827145"/>
            <a:ext cx="953135" cy="1136015"/>
          </a:xfrm>
          <a:prstGeom prst="rect">
            <a:avLst/>
          </a:prstGeom>
          <a:noFill/>
        </p:spPr>
      </p:pic>
      <p:pic>
        <p:nvPicPr>
          <p:cNvPr id="21" name="Picture " descr="C:/Users/admin/AppData/Roaming/PolarisOffice/ETemp/6120_18274208/fImage287165316500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655" y="3685540"/>
            <a:ext cx="1329690" cy="1278255"/>
          </a:xfrm>
          <a:prstGeom prst="rect">
            <a:avLst/>
          </a:prstGeom>
          <a:noFill/>
        </p:spPr>
      </p:pic>
      <p:grpSp>
        <p:nvGrpSpPr>
          <p:cNvPr id="22" name="Group 5"/>
          <p:cNvGrpSpPr>
            <a:grpSpLocks/>
          </p:cNvGrpSpPr>
          <p:nvPr/>
        </p:nvGrpSpPr>
        <p:grpSpPr>
          <a:xfrm>
            <a:off x="742950" y="6243955"/>
            <a:ext cx="6762115" cy="501015"/>
            <a:chOff x="742950" y="6243955"/>
            <a:chExt cx="6762115" cy="501015"/>
          </a:xfrm>
        </p:grpSpPr>
        <p:sp>
          <p:nvSpPr>
            <p:cNvPr id="23" name="Rect 0"/>
            <p:cNvSpPr>
              <a:spLocks/>
            </p:cNvSpPr>
            <p:nvPr/>
          </p:nvSpPr>
          <p:spPr>
            <a:xfrm>
              <a:off x="742950" y="6243955"/>
              <a:ext cx="970915" cy="501015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4" name="Rect 0"/>
            <p:cNvSpPr>
              <a:spLocks/>
            </p:cNvSpPr>
            <p:nvPr/>
          </p:nvSpPr>
          <p:spPr>
            <a:xfrm>
              <a:off x="1713230" y="6243955"/>
              <a:ext cx="970915" cy="501015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5" name="Rect 0"/>
            <p:cNvSpPr>
              <a:spLocks/>
            </p:cNvSpPr>
            <p:nvPr/>
          </p:nvSpPr>
          <p:spPr>
            <a:xfrm>
              <a:off x="2677160" y="6243955"/>
              <a:ext cx="970915" cy="501015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6" name="Rect 0"/>
            <p:cNvSpPr>
              <a:spLocks/>
            </p:cNvSpPr>
            <p:nvPr/>
          </p:nvSpPr>
          <p:spPr>
            <a:xfrm>
              <a:off x="3647440" y="6243955"/>
              <a:ext cx="970915" cy="501015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7" name="Rect 0"/>
            <p:cNvSpPr>
              <a:spLocks/>
            </p:cNvSpPr>
            <p:nvPr/>
          </p:nvSpPr>
          <p:spPr>
            <a:xfrm>
              <a:off x="4611370" y="6243955"/>
              <a:ext cx="970915" cy="501015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8" name="Rect 0"/>
            <p:cNvSpPr>
              <a:spLocks/>
            </p:cNvSpPr>
            <p:nvPr/>
          </p:nvSpPr>
          <p:spPr>
            <a:xfrm>
              <a:off x="5570220" y="6243955"/>
              <a:ext cx="970915" cy="501015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9" name="Rect 0"/>
            <p:cNvSpPr>
              <a:spLocks/>
            </p:cNvSpPr>
            <p:nvPr/>
          </p:nvSpPr>
          <p:spPr>
            <a:xfrm>
              <a:off x="6534150" y="6243955"/>
              <a:ext cx="970915" cy="501015"/>
            </a:xfrm>
            <a:prstGeom prst="doubleWave">
              <a:avLst/>
            </a:prstGeom>
            <a:solidFill>
              <a:srgbClr val="37C5B4"/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30" name="Rect 0"/>
          <p:cNvSpPr txBox="1">
            <a:spLocks/>
          </p:cNvSpPr>
          <p:nvPr/>
        </p:nvSpPr>
        <p:spPr>
          <a:xfrm>
            <a:off x="3512820" y="6306820"/>
            <a:ext cx="1233805" cy="37020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solidFill>
                  <a:schemeClr val="bg1"/>
                </a:solidFill>
                <a:latin typeface="Pretendard" charset="0"/>
                <a:ea typeface="Pretendard" charset="0"/>
              </a:rPr>
              <a:t>하단 스크롤</a:t>
            </a:r>
            <a:endParaRPr lang="ko-KR" altLang="en-US" sz="1800">
              <a:solidFill>
                <a:schemeClr val="bg1"/>
              </a:solidFill>
              <a:latin typeface="Pretendard" charset="0"/>
              <a:ea typeface="Pretendard" charset="0"/>
            </a:endParaRPr>
          </a:p>
        </p:txBody>
      </p:sp>
      <p:sp>
        <p:nvSpPr>
          <p:cNvPr id="31" name="도형 3"/>
          <p:cNvSpPr>
            <a:spLocks/>
          </p:cNvSpPr>
          <p:nvPr/>
        </p:nvSpPr>
        <p:spPr>
          <a:xfrm>
            <a:off x="2113280" y="250761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1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 rot="0">
            <a:off x="0" y="0"/>
            <a:ext cx="12193270" cy="6859270"/>
          </a:xfrm>
          <a:prstGeom prst="rect"/>
          <a:solidFill>
            <a:srgbClr val="EFECE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endParaRPr lang="ko-KR" altLang="en-US" sz="1800">
              <a:solidFill>
                <a:srgbClr val="4A96D1"/>
              </a:solidFill>
              <a:latin typeface="Calibri" charset="0"/>
              <a:ea typeface="맑은 고딕" charset="0"/>
            </a:endParaRPr>
          </a:p>
        </p:txBody>
      </p:sp>
      <p:graphicFrame>
        <p:nvGraphicFramePr>
          <p:cNvPr id="5" name="Table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프로젝트 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생활 환경에 따른 노인 건강 분석 및 정책 제공 서비스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페이지</a:t>
                      </a:r>
                      <a:endParaRPr lang="ko-KR" altLang="en-US" sz="1800" b="0" i="0" kern="120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</a:rPr>
                        <a:t>1-3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455">
                <a:tc>
                  <a:txBody>
                    <a:bodyPr/>
                    <a:lstStyle/>
                    <a:p>
                      <a:pPr marL="0" indent="0" algn="ctr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</a:rPr>
                        <a:t>설명</a:t>
                      </a:r>
                      <a:endParaRPr lang="ko-KR" altLang="en-US" sz="1800" b="0" i="0" kern="120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>
                        <a:buFontTx/>
                        <a:buNone/>
                      </a:pPr>
                      <a:r>
                        <a:rPr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</a:rPr>
                        <a:t>해당 프로젝트의 메인 페이지</a:t>
                      </a:r>
                      <a:endParaRPr lang="ko-KR" altLang="en-US" sz="1800" b="0" i="0" kern="120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E1C1C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3"/>
          <p:cNvGraphicFramePr>
            <a:graphicFrameLocks noGrp="1"/>
          </p:cNvGraphicFramePr>
          <p:nvPr/>
        </p:nvGraphicFramePr>
        <p:xfrm>
          <a:off x="7683500" y="1494790"/>
          <a:ext cx="3891280" cy="2917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/>
                <a:gridCol w="2849880"/>
              </a:tblGrid>
              <a:tr h="53721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sz="1800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화면</a:t>
                      </a:r>
                      <a:endParaRPr lang="ko-KR" altLang="en-US" sz="1800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sz="1800" kern="1200" i="0" b="1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</a:rPr>
                        <a:t>메인 페이지</a:t>
                      </a:r>
                      <a:endParaRPr lang="ko-KR" altLang="en-US" sz="1800" kern="1200" i="0" b="1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</a:tr>
              <a:tr h="510540">
                <a:tc gridSpan="2"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sz="1800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Description</a:t>
                      </a:r>
                      <a:endParaRPr lang="ko-KR" altLang="en-US" sz="1800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  <a:tr h="119888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sz="1800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1</a:t>
                      </a:r>
                      <a:endParaRPr lang="ko-KR" altLang="en-US" sz="1800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1-2페이지에서 스크롤 내릴 시 해당 프로젝트의 서비스 설명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670560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sz="1800" kern="1200" i="0" b="1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</a:rPr>
                        <a:t>2</a:t>
                      </a:r>
                      <a:endParaRPr lang="ko-KR" altLang="en-US" sz="1800" kern="1200" i="0" b="1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메인페이지 최하단 f</a:t>
                      </a:r>
                      <a:r>
                        <a:rPr lang="ko-KR" altLang="en-US" sz="1800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</a:rPr>
                        <a:t>ooter 영역</a:t>
                      </a:r>
                      <a:endParaRPr lang="ko-KR" altLang="en-US" sz="1800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" charset="0"/>
                        <a:ea typeface="Pretendard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</a:tbl>
          </a:graphicData>
        </a:graphic>
      </p:graphicFrame>
      <p:sp>
        <p:nvSpPr>
          <p:cNvPr id="7" name="Rect 0"/>
          <p:cNvSpPr>
            <a:spLocks/>
          </p:cNvSpPr>
          <p:nvPr/>
        </p:nvSpPr>
        <p:spPr>
          <a:xfrm>
            <a:off x="742950" y="1494790"/>
            <a:ext cx="6776085" cy="5071110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solidFill>
                <a:schemeClr val="bg2">
                  <a:lumMod val="50000"/>
                </a:schemeClr>
              </a:solidFill>
              <a:latin typeface="Pretendard Medium" charset="0"/>
              <a:ea typeface="Pretendard Medium" charset="0"/>
            </a:endParaRPr>
          </a:p>
        </p:txBody>
      </p:sp>
      <p:sp>
        <p:nvSpPr>
          <p:cNvPr id="8" name="Rect 0"/>
          <p:cNvSpPr txBox="1">
            <a:spLocks/>
          </p:cNvSpPr>
          <p:nvPr/>
        </p:nvSpPr>
        <p:spPr>
          <a:xfrm>
            <a:off x="2637155" y="2138045"/>
            <a:ext cx="3061335" cy="370205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latin typeface="Pretendard" charset="0"/>
                <a:ea typeface="Pretendard" charset="0"/>
              </a:rPr>
              <a:t>“한 눈에 빠르게 확인할 수 있는”</a:t>
            </a:r>
            <a:endParaRPr lang="ko-KR" altLang="en-US" sz="1800">
              <a:latin typeface="Pretendard" charset="0"/>
              <a:ea typeface="Pretendard" charset="0"/>
            </a:endParaRPr>
          </a:p>
        </p:txBody>
      </p:sp>
      <p:sp>
        <p:nvSpPr>
          <p:cNvPr id="9" name="Rect 0"/>
          <p:cNvSpPr txBox="1">
            <a:spLocks/>
          </p:cNvSpPr>
          <p:nvPr/>
        </p:nvSpPr>
        <p:spPr>
          <a:xfrm>
            <a:off x="3471545" y="2510790"/>
            <a:ext cx="1318895" cy="46228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2400" b="1">
                <a:latin typeface="Pretendard ExtraBold" charset="0"/>
                <a:ea typeface="Pretendard ExtraBold" charset="0"/>
              </a:rPr>
              <a:t>정책 제공</a:t>
            </a:r>
            <a:endParaRPr lang="ko-KR" altLang="en-US" sz="2400" b="1">
              <a:latin typeface="Pretendard ExtraBold" charset="0"/>
              <a:ea typeface="Pretendard ExtraBold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 rot="0">
            <a:off x="1505585" y="5044440"/>
            <a:ext cx="628650" cy="40132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000" b="1">
                <a:solidFill>
                  <a:srgbClr val="37C5B4"/>
                </a:solidFill>
                <a:latin typeface="Pretendard SemiBold" charset="0"/>
                <a:ea typeface="Pretendard SemiBold" charset="0"/>
              </a:rPr>
              <a:t>서울</a:t>
            </a:r>
            <a:endParaRPr lang="ko-KR" altLang="en-US" sz="2000" b="1">
              <a:solidFill>
                <a:srgbClr val="37C5B4"/>
              </a:solidFill>
              <a:latin typeface="Pretendard SemiBold" charset="0"/>
              <a:ea typeface="Pretendard SemiBold" charset="0"/>
            </a:endParaRPr>
          </a:p>
        </p:txBody>
      </p:sp>
      <p:sp>
        <p:nvSpPr>
          <p:cNvPr id="15" name="Rect 0"/>
          <p:cNvSpPr txBox="1">
            <a:spLocks/>
          </p:cNvSpPr>
          <p:nvPr/>
        </p:nvSpPr>
        <p:spPr>
          <a:xfrm rot="0">
            <a:off x="3853815" y="5044440"/>
            <a:ext cx="628650" cy="40132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000" b="1">
                <a:solidFill>
                  <a:srgbClr val="37C5B4"/>
                </a:solidFill>
                <a:latin typeface="Pretendard SemiBold" charset="0"/>
                <a:ea typeface="Pretendard SemiBold" charset="0"/>
              </a:rPr>
              <a:t>전남</a:t>
            </a:r>
            <a:endParaRPr lang="ko-KR" altLang="en-US" sz="2000" b="1">
              <a:solidFill>
                <a:srgbClr val="37C5B4"/>
              </a:solidFill>
              <a:latin typeface="Pretendard SemiBold" charset="0"/>
              <a:ea typeface="Pretendard SemiBold" charset="0"/>
            </a:endParaRPr>
          </a:p>
        </p:txBody>
      </p:sp>
      <p:sp>
        <p:nvSpPr>
          <p:cNvPr id="16" name="Rect 0"/>
          <p:cNvSpPr txBox="1">
            <a:spLocks/>
          </p:cNvSpPr>
          <p:nvPr/>
        </p:nvSpPr>
        <p:spPr>
          <a:xfrm rot="0">
            <a:off x="6120130" y="5044440"/>
            <a:ext cx="628650" cy="401320"/>
          </a:xfrm>
          <a:prstGeom prst="rect"/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000" b="1">
                <a:solidFill>
                  <a:srgbClr val="37C5B4"/>
                </a:solidFill>
                <a:latin typeface="Pretendard SemiBold" charset="0"/>
                <a:ea typeface="Pretendard SemiBold" charset="0"/>
              </a:rPr>
              <a:t>예산</a:t>
            </a:r>
            <a:endParaRPr lang="ko-KR" altLang="en-US" sz="2000" b="1">
              <a:solidFill>
                <a:srgbClr val="37C5B4"/>
              </a:solidFill>
              <a:latin typeface="Pretendard SemiBold" charset="0"/>
              <a:ea typeface="Pretendard SemiBold" charset="0"/>
            </a:endParaRPr>
          </a:p>
        </p:txBody>
      </p:sp>
      <p:grpSp>
        <p:nvGrpSpPr>
          <p:cNvPr id="21" name="Group 5"/>
          <p:cNvGrpSpPr>
            <a:grpSpLocks/>
          </p:cNvGrpSpPr>
          <p:nvPr/>
        </p:nvGrpSpPr>
        <p:grpSpPr>
          <a:xfrm>
            <a:off x="770255" y="2947670"/>
            <a:ext cx="6748780" cy="2098040"/>
            <a:chOff x="770255" y="2947670"/>
            <a:chExt cx="6748780" cy="2098040"/>
          </a:xfrm>
        </p:grpSpPr>
        <p:pic>
          <p:nvPicPr>
            <p:cNvPr id="3" name="Picture " descr="C:/Users/admin/AppData/Roaming/PolarisOffice/ETemp/1052_8134368/image8.jpeg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5420995" y="2947670"/>
              <a:ext cx="2098675" cy="2098675"/>
            </a:xfrm>
            <a:prstGeom prst="rect"/>
            <a:noFill/>
          </p:spPr>
        </p:pic>
        <p:pic>
          <p:nvPicPr>
            <p:cNvPr id="18" name="Picture " descr="C:/Users/admin/AppData/Roaming/PolarisOffice/ETemp/1052_8134368/image9.jpeg"/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3095625" y="2947670"/>
              <a:ext cx="2098675" cy="2098675"/>
            </a:xfrm>
            <a:prstGeom prst="rect"/>
            <a:noFill/>
          </p:spPr>
        </p:pic>
        <p:pic>
          <p:nvPicPr>
            <p:cNvPr id="20" name="Picture " descr="C:/Users/admin/AppData/Roaming/PolarisOffice/ETemp/1052_8134368/image10.jpeg"/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770255" y="2947670"/>
              <a:ext cx="2098675" cy="2098675"/>
            </a:xfrm>
            <a:prstGeom prst="rect"/>
            <a:noFill/>
          </p:spPr>
        </p:pic>
      </p:grpSp>
      <p:sp>
        <p:nvSpPr>
          <p:cNvPr id="22" name="도형 4"/>
          <p:cNvSpPr>
            <a:spLocks/>
          </p:cNvSpPr>
          <p:nvPr/>
        </p:nvSpPr>
        <p:spPr>
          <a:xfrm>
            <a:off x="2113280" y="2507615"/>
            <a:ext cx="382270" cy="38227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1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  <p:pic>
        <p:nvPicPr>
          <p:cNvPr id="23" name="그림 9" descr="C:/Users/admin/AppData/Roaming/PolarisOffice/ETemp/1052_8134368/fImage1139133441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37235" y="5537835"/>
            <a:ext cx="6778625" cy="1055370"/>
          </a:xfrm>
          <a:prstGeom prst="rect"/>
          <a:noFill/>
        </p:spPr>
      </p:pic>
      <p:sp>
        <p:nvSpPr>
          <p:cNvPr id="24" name="도형 11"/>
          <p:cNvSpPr>
            <a:spLocks/>
          </p:cNvSpPr>
          <p:nvPr/>
        </p:nvSpPr>
        <p:spPr>
          <a:xfrm rot="0">
            <a:off x="2493645" y="5797550"/>
            <a:ext cx="382905" cy="382905"/>
          </a:xfrm>
          <a:prstGeom prst="ellipse"/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1800" b="1">
                <a:latin typeface="Pretendard SemiBold" charset="0"/>
                <a:ea typeface="Pretendard SemiBold" charset="0"/>
              </a:rPr>
              <a:t>2</a:t>
            </a:r>
            <a:endParaRPr lang="ko-KR" altLang="en-US" sz="1800" b="1">
              <a:latin typeface="Pretendard SemiBold" charset="0"/>
              <a:ea typeface="Pretendard SemiBold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195DD51-EE63-1D48-A104-72E308294B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66E68D8-701C-844D-8B32-B870AC3A029D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7F97440-6491-AB4E-9C27-F6FCE6A40F4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50" y="1494790"/>
            <a:ext cx="6761480" cy="1391920"/>
          </a:xfrm>
          <a:prstGeom prst="rect">
            <a:avLst/>
          </a:prstGeom>
        </p:spPr>
      </p:pic>
      <p:graphicFrame>
        <p:nvGraphicFramePr>
          <p:cNvPr id="5" name="표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/>
                <a:gridCol w="5397500"/>
                <a:gridCol w="1549400"/>
                <a:gridCol w="2341880"/>
              </a:tblGrid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</a:t>
                      </a: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환경에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따른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노인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건강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분석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및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정책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제공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서비스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  <a:endParaRPr lang="ko-KR" altLang="en-US" kern="1200" i="0" b="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DLT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란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?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메뉴를 누른 후 구현 화면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8" name="표 4"/>
          <p:cNvGraphicFramePr>
            <a:graphicFrameLocks noGrp="1"/>
          </p:cNvGraphicFramePr>
          <p:nvPr/>
        </p:nvGraphicFramePr>
        <p:xfrm>
          <a:off x="7683500" y="1494790"/>
          <a:ext cx="3891280" cy="3059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DLT </a:t>
                      </a: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소개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란</a:t>
                      </a: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?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 메뉴 클릭 시 페이지로 이동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서비스의 로고 배치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DLT </a:t>
                      </a: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서비스의 간단 소개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19156A9E-E889-B24F-871F-FD173CE787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81" t="27604" r="7906" b="28125"/>
          <a:stretch/>
        </p:blipFill>
        <p:spPr>
          <a:xfrm>
            <a:off x="2991485" y="3613150"/>
            <a:ext cx="2277745" cy="665480"/>
          </a:xfrm>
          <a:prstGeom prst="rect">
            <a:avLst/>
          </a:prstGeom>
        </p:spPr>
      </p:pic>
      <p:sp>
        <p:nvSpPr>
          <p:cNvPr id="11" name="Object 6"/>
          <p:cNvSpPr txBox="1">
            <a:spLocks/>
          </p:cNvSpPr>
          <p:nvPr/>
        </p:nvSpPr>
        <p:spPr>
          <a:xfrm>
            <a:off x="1266825" y="4666615"/>
            <a:ext cx="2888615" cy="4610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en-US" altLang="ko-KR" sz="2400" spc="-60">
                <a:solidFill>
                  <a:srgbClr val="37C5B4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DLT </a:t>
            </a:r>
            <a:r>
              <a:rPr lang="en-US" altLang="ko-KR" sz="2000" spc="-60">
                <a:solidFill>
                  <a:srgbClr val="37C5B4"/>
                </a:solidFill>
                <a:latin typeface="Pretendard Medium" charset="0"/>
                <a:ea typeface="Pretendard Medium" charset="0"/>
                <a:cs typeface="Pretendard Medium" charset="0"/>
              </a:rPr>
              <a:t>(Desired Life Time)</a:t>
            </a:r>
            <a:endParaRPr lang="ko-KR" altLang="en-US" sz="2000">
              <a:solidFill>
                <a:srgbClr val="37C5B4"/>
              </a:solidFill>
              <a:latin typeface="Pretendard Medium" charset="0"/>
              <a:ea typeface="Pretendard Medium" charset="0"/>
              <a:cs typeface="Pretendard Medium" charset="0"/>
            </a:endParaRPr>
          </a:p>
        </p:txBody>
      </p: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603C525C-4D47-DB43-B298-E524A057E7D2}"/>
              </a:ext>
            </a:extLst>
          </p:cNvPr>
          <p:cNvSpPr/>
          <p:nvPr/>
        </p:nvSpPr>
        <p:spPr>
          <a:xfrm>
            <a:off x="1211580" y="5154930"/>
            <a:ext cx="5854700" cy="1167765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kern="0" spc="-15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기대수명이라는 뜻으로 출발한 이 서비스는 고령화 시대에 대비해 어르신들의 기대수명을 예측하고</a:t>
            </a:r>
            <a:r>
              <a:rPr lang="en-US" altLang="ko-KR" sz="1600" kern="0" spc="-15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 </a:t>
            </a:r>
            <a:r>
              <a:rPr lang="ko-KR" altLang="en-US" sz="1600" kern="0" spc="-15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어르신들의 복지 향상을 위해 복지 정책을 실생활에 제공 받을 수 있도록 도와드리고 있습니다</a:t>
            </a:r>
            <a:r>
              <a:rPr lang="en-US" altLang="ko-KR" sz="1600" kern="0" spc="-15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lang="en-US" altLang="ko-Kore-KR" sz="1600" spc="-15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BA9AD11F-F958-9E47-B515-81BCC958BE75}"/>
              </a:ext>
            </a:extLst>
          </p:cNvPr>
          <p:cNvSpPr/>
          <p:nvPr/>
        </p:nvSpPr>
        <p:spPr>
          <a:xfrm>
            <a:off x="2610485" y="325056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D5ED775-8522-6442-8F78-8F259123EF15}"/>
              </a:ext>
            </a:extLst>
          </p:cNvPr>
          <p:cNvSpPr/>
          <p:nvPr/>
        </p:nvSpPr>
        <p:spPr>
          <a:xfrm>
            <a:off x="829945" y="4857115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1682BC0D-FB3B-5B4E-A6AE-0C05D5C12309}"/>
              </a:ext>
            </a:extLst>
          </p:cNvPr>
          <p:cNvSpPr/>
          <p:nvPr/>
        </p:nvSpPr>
        <p:spPr>
          <a:xfrm>
            <a:off x="951230" y="250571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1E6A19B0-40E1-4A4A-88A2-AC0ED925BF28}"/>
              </a:ext>
            </a:extLst>
          </p:cNvPr>
          <p:cNvCxnSpPr>
            <a:cxnSpLocks/>
          </p:cNvCxnSpPr>
          <p:nvPr/>
        </p:nvCxnSpPr>
        <p:spPr>
          <a:xfrm>
            <a:off x="742950" y="2886710"/>
            <a:ext cx="676148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841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589236-0740-7F48-A088-6CAFEE8E9FF9}"/>
              </a:ext>
            </a:extLst>
          </p:cNvPr>
          <p:cNvSpPr/>
          <p:nvPr/>
        </p:nvSpPr>
        <p:spPr>
          <a:xfrm>
            <a:off x="0" y="-635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D052C1C-DA67-4B4B-B73A-BBD5154FE35E}"/>
              </a:ext>
            </a:extLst>
          </p:cNvPr>
          <p:cNvSpPr/>
          <p:nvPr/>
        </p:nvSpPr>
        <p:spPr>
          <a:xfrm>
            <a:off x="742950" y="1494790"/>
            <a:ext cx="6775450" cy="507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8A74255D-DD16-E44C-8A69-586B8092CB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50" y="1494790"/>
            <a:ext cx="6761480" cy="1391920"/>
          </a:xfrm>
          <a:prstGeom prst="rect">
            <a:avLst/>
          </a:prstGeom>
        </p:spPr>
      </p:pic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75E0389-2B33-D64D-9D36-196171FC64D1}"/>
              </a:ext>
            </a:extLst>
          </p:cNvPr>
          <p:cNvCxnSpPr>
            <a:cxnSpLocks/>
          </p:cNvCxnSpPr>
          <p:nvPr/>
        </p:nvCxnSpPr>
        <p:spPr>
          <a:xfrm>
            <a:off x="742950" y="2886710"/>
            <a:ext cx="676148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표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/>
                <a:gridCol w="5397500"/>
                <a:gridCol w="1549400"/>
                <a:gridCol w="2341880"/>
              </a:tblGrid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</a:t>
                      </a: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 </a:t>
                      </a: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  <a:endParaRPr lang="ko-KR" altLang="en-US" kern="1200" i="0" b="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-1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복지 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-&gt; 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일자리 클릭 후 구현 화면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3059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정책 제공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노인 정책 클릭시 구현 화면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각 정책 버튼 클릭시 해당 지역 정책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해당 정책 클릭시 각 정책에 대한 화면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4" name="표 3">
            <a:extLst>
              <a:ext uri="{FF2B5EF4-FFF2-40B4-BE49-F238E27FC236}">
                <a16:creationId xmlns:a16="http://schemas.microsoft.com/office/drawing/2014/main" id="{EEBFF43E-EAC8-EA49-BC2C-6A14817CB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943879"/>
              </p:ext>
            </p:extLst>
          </p:nvPr>
        </p:nvGraphicFramePr>
        <p:xfrm>
          <a:off x="2898327" y="3602934"/>
          <a:ext cx="4470182" cy="27372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647">
                  <a:extLst>
                    <a:ext uri="{9D8B030D-6E8A-4147-A177-3AD203B41FA5}">
                      <a16:colId xmlns:a16="http://schemas.microsoft.com/office/drawing/2014/main" val="1926268931"/>
                    </a:ext>
                  </a:extLst>
                </a:gridCol>
                <a:gridCol w="883225">
                  <a:extLst>
                    <a:ext uri="{9D8B030D-6E8A-4147-A177-3AD203B41FA5}">
                      <a16:colId xmlns:a16="http://schemas.microsoft.com/office/drawing/2014/main" val="3459319733"/>
                    </a:ext>
                  </a:extLst>
                </a:gridCol>
                <a:gridCol w="1435328">
                  <a:extLst>
                    <a:ext uri="{9D8B030D-6E8A-4147-A177-3AD203B41FA5}">
                      <a16:colId xmlns:a16="http://schemas.microsoft.com/office/drawing/2014/main" val="302804408"/>
                    </a:ext>
                  </a:extLst>
                </a:gridCol>
                <a:gridCol w="1017587">
                  <a:extLst>
                    <a:ext uri="{9D8B030D-6E8A-4147-A177-3AD203B41FA5}">
                      <a16:colId xmlns:a16="http://schemas.microsoft.com/office/drawing/2014/main" val="3145004973"/>
                    </a:ext>
                  </a:extLst>
                </a:gridCol>
                <a:gridCol w="775395">
                  <a:extLst>
                    <a:ext uri="{9D8B030D-6E8A-4147-A177-3AD203B41FA5}">
                      <a16:colId xmlns:a16="http://schemas.microsoft.com/office/drawing/2014/main" val="844839849"/>
                    </a:ext>
                  </a:extLst>
                </a:gridCol>
              </a:tblGrid>
              <a:tr h="318820">
                <a:tc gridSpan="2">
                  <a:txBody>
                    <a:bodyPr/>
                    <a:lstStyle/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유형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사업내용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일자리 예시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지원내용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34378"/>
                  </a:ext>
                </a:extLst>
              </a:tr>
              <a:tr h="604597">
                <a:tc rowSpan="4">
                  <a:txBody>
                    <a:bodyPr/>
                    <a:lstStyle/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익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활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동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ctr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형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노노케어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취약어르신가정 방문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 err="1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노노케어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활동비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월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27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만원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운영기간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평균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11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개월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endParaRPr lang="en-US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참여자 활동시간</a:t>
                      </a:r>
                      <a:endParaRPr lang="en-US" altLang="ko-KR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월 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30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시간 이상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866076"/>
                  </a:ext>
                </a:extLst>
              </a:tr>
              <a:tr h="604598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취약계층 지원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취약계층 대상 필요 서비스 제공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장애인 봉사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</a:t>
                      </a:r>
                    </a:p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한부모 가족 봉사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9195541"/>
                  </a:ext>
                </a:extLst>
              </a:tr>
              <a:tr h="604597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공공시설 봉사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공익서비스 제공을 위한 지원 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학교급식 지원 봉사</a:t>
                      </a:r>
                      <a:r>
                        <a:rPr lang="en-US" altLang="ko-KR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, </a:t>
                      </a:r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도서관 봉사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484082"/>
                  </a:ext>
                </a:extLst>
              </a:tr>
              <a:tr h="604597">
                <a:tc vMerge="1">
                  <a:txBody>
                    <a:bodyPr/>
                    <a:lstStyle/>
                    <a:p>
                      <a:pPr algn="ctr"/>
                      <a:endParaRPr lang="ko-Kore-KR" altLang="en-US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경륜전수활동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어르신의 경험과 지식을  공유하는 활동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sz="1000" b="0" i="0" dirty="0">
                          <a:solidFill>
                            <a:srgbClr val="8E8E8E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문화공연 및 체험활동 지원 등</a:t>
                      </a:r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ko-Kore-KR" altLang="en-US" sz="1000" b="0" i="0" dirty="0">
                        <a:solidFill>
                          <a:srgbClr val="8E8E8E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19870"/>
                  </a:ext>
                </a:extLst>
              </a:tr>
            </a:tbl>
          </a:graphicData>
        </a:graphic>
      </p:graphicFrame>
      <p:sp>
        <p:nvSpPr>
          <p:cNvPr id="39" name="모서리가 둥근 직사각형 38"/>
          <p:cNvSpPr>
            <a:spLocks/>
          </p:cNvSpPr>
          <p:nvPr/>
        </p:nvSpPr>
        <p:spPr>
          <a:xfrm>
            <a:off x="4427855" y="3059430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전남 정책</a:t>
            </a:r>
          </a:p>
        </p:txBody>
      </p:sp>
      <p:sp>
        <p:nvSpPr>
          <p:cNvPr id="40" name="모서리가 둥근 직사각형 39"/>
          <p:cNvSpPr>
            <a:spLocks/>
          </p:cNvSpPr>
          <p:nvPr/>
        </p:nvSpPr>
        <p:spPr>
          <a:xfrm>
            <a:off x="3086100" y="3063240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A4C5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latin typeface="Pretendard Medium" charset="0"/>
                <a:ea typeface="Pretendard Medium" charset="0"/>
                <a:cs typeface="Pretendard Medium" charset="0"/>
              </a:rPr>
              <a:t>서울 정책</a:t>
            </a:r>
          </a:p>
        </p:txBody>
      </p:sp>
      <p:sp>
        <p:nvSpPr>
          <p:cNvPr id="42" name="모서리가 둥근 직사각형 41"/>
          <p:cNvSpPr>
            <a:spLocks/>
          </p:cNvSpPr>
          <p:nvPr/>
        </p:nvSpPr>
        <p:spPr>
          <a:xfrm>
            <a:off x="5761990" y="3066415"/>
            <a:ext cx="1202055" cy="450850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en-US" sz="160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예산 비교</a:t>
            </a:r>
          </a:p>
        </p:txBody>
      </p:sp>
      <p:sp>
        <p:nvSpPr>
          <p:cNvPr id="45" name="도형 6"/>
          <p:cNvSpPr>
            <a:spLocks/>
          </p:cNvSpPr>
          <p:nvPr/>
        </p:nvSpPr>
        <p:spPr>
          <a:xfrm>
            <a:off x="4201795" y="2492375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>
                <a:latin typeface="Pretendard SemiBold" charset="0"/>
                <a:ea typeface="Pretendard SemiBold" charset="0"/>
                <a:cs typeface="Pretendard SemiBold" charset="0"/>
              </a:rPr>
              <a:t>1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  <p:sp>
        <p:nvSpPr>
          <p:cNvPr id="21" name="타원 20"/>
          <p:cNvSpPr>
            <a:spLocks/>
          </p:cNvSpPr>
          <p:nvPr/>
        </p:nvSpPr>
        <p:spPr>
          <a:xfrm>
            <a:off x="2849245" y="3100705"/>
            <a:ext cx="381635" cy="38163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en-US" altLang="ko-KR" b="1" dirty="0">
                <a:latin typeface="Pretendard SemiBold" charset="0"/>
                <a:ea typeface="Pretendard SemiBold" charset="0"/>
                <a:cs typeface="Pretendard SemiBold" charset="0"/>
              </a:rPr>
              <a:t>3</a:t>
            </a:r>
            <a:endParaRPr lang="ko-KR" altLang="en-US" b="1" dirty="0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  <p:grpSp>
        <p:nvGrpSpPr>
          <p:cNvPr id="75" name="그룹 34"/>
          <p:cNvGrpSpPr>
            <a:grpSpLocks/>
          </p:cNvGrpSpPr>
          <p:nvPr/>
        </p:nvGrpSpPr>
        <p:grpSpPr>
          <a:xfrm rot="0">
            <a:off x="742315" y="3107690"/>
            <a:ext cx="2087880" cy="3347720"/>
            <a:chOff x="742315" y="3107690"/>
            <a:chExt cx="2087880" cy="3347720"/>
          </a:xfrm>
        </p:grpSpPr>
        <p:grpSp>
          <p:nvGrpSpPr>
            <p:cNvPr id="76" name="그룹 32"/>
            <p:cNvGrpSpPr>
              <a:grpSpLocks/>
            </p:cNvGrpSpPr>
            <p:nvPr/>
          </p:nvGrpSpPr>
          <p:grpSpPr>
            <a:xfrm rot="0">
              <a:off x="742315" y="3107690"/>
              <a:ext cx="2087880" cy="3347720"/>
              <a:chOff x="742315" y="3107690"/>
              <a:chExt cx="2087880" cy="3347720"/>
            </a:xfrm>
          </p:grpSpPr>
          <p:sp>
            <p:nvSpPr>
              <p:cNvPr id="77" name="도형 27"/>
              <p:cNvSpPr>
                <a:spLocks/>
              </p:cNvSpPr>
              <p:nvPr/>
            </p:nvSpPr>
            <p:spPr>
              <a:xfrm rot="0">
                <a:off x="878840" y="3107690"/>
                <a:ext cx="1814830" cy="3347720"/>
              </a:xfrm>
              <a:prstGeom prst="roundRect"/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 latinLnBrk="0">
                  <a:buFontTx/>
                  <a:buNone/>
                </a:pPr>
                <a:endParaRPr lang="ko-KR" altLang="en-US" sz="14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</p:txBody>
          </p:sp>
          <p:sp>
            <p:nvSpPr>
              <p:cNvPr id="78" name="텍스트 상자 28"/>
              <p:cNvSpPr txBox="1">
                <a:spLocks/>
              </p:cNvSpPr>
              <p:nvPr/>
            </p:nvSpPr>
            <p:spPr>
              <a:xfrm rot="0">
                <a:off x="742315" y="3424555"/>
                <a:ext cx="2087880" cy="368935"/>
              </a:xfrm>
              <a:prstGeom prst="rect"/>
              <a:noFill/>
            </p:spPr>
            <p:txBody>
              <a:bodyPr wrap="square" lIns="91440" tIns="45720" rIns="91440" bIns="45720" numCol="1" vert="horz" anchor="t">
                <a:spAutoFit/>
              </a:bodyPr>
              <a:lstStyle/>
              <a:p>
                <a:pPr marL="0" indent="0" algn="ctr" latinLnBrk="0">
                  <a:buFontTx/>
                  <a:buNone/>
                </a:pPr>
                <a:r>
                  <a:rPr lang="ko-KR" altLang="en-US" b="1">
                    <a:solidFill>
                      <a:schemeClr val="bg1"/>
                    </a:solidFill>
                    <a:latin typeface="Pretendard ExtraBold" charset="0"/>
                    <a:ea typeface="Pretendard ExtraBold" charset="0"/>
                    <a:cs typeface="Pretendard ExtraBold" charset="0"/>
                  </a:rPr>
                  <a:t>어르신 복지</a:t>
                </a:r>
                <a:endParaRPr lang="ko-KR" altLang="en-US" b="1">
                  <a:solidFill>
                    <a:schemeClr val="bg1"/>
                  </a:solidFill>
                  <a:latin typeface="Pretendard ExtraBold" charset="0"/>
                  <a:ea typeface="Pretendard ExtraBold" charset="0"/>
                  <a:cs typeface="Pretendard ExtraBold" charset="0"/>
                </a:endParaRPr>
              </a:p>
            </p:txBody>
          </p:sp>
          <p:sp>
            <p:nvSpPr>
              <p:cNvPr id="79" name="텍스트 상자 29"/>
              <p:cNvSpPr txBox="1">
                <a:spLocks/>
              </p:cNvSpPr>
              <p:nvPr/>
            </p:nvSpPr>
            <p:spPr>
              <a:xfrm rot="0">
                <a:off x="937260" y="4072890"/>
                <a:ext cx="1633220" cy="1631315"/>
              </a:xfrm>
              <a:prstGeom prst="rect"/>
              <a:noFill/>
            </p:spPr>
            <p:txBody>
              <a:bodyPr wrap="square" lIns="91440" tIns="45720" rIns="91440" bIns="45720" numCol="1" vert="horz" anchor="t">
                <a:spAutoFit/>
              </a:bodyPr>
              <a:lstStyle/>
              <a:p>
                <a:pPr marL="0" indent="0" algn="ctr" latinLnBrk="0">
                  <a:buFontTx/>
                  <a:buNone/>
                </a:pPr>
                <a:r>
                  <a:rPr lang="ko-KR" altLang="en-US" sz="1600" b="1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어르신</a:t>
                </a:r>
                <a:r>
                  <a:rPr lang="ko-KR" altLang="en-US" sz="1600" b="1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 </a:t>
                </a:r>
                <a:r>
                  <a:rPr lang="ko-KR" altLang="en-US" sz="1600" b="1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일자리</a:t>
                </a:r>
                <a:endParaRPr lang="ko-KR" altLang="en-US" sz="1600" b="1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 b="1">
                  <a:solidFill>
                    <a:schemeClr val="bg1"/>
                  </a:solidFill>
                  <a:latin typeface="Pretendard ExtraBold" charset="0"/>
                  <a:ea typeface="Pretendard ExtraBold" charset="0"/>
                  <a:cs typeface="Pretendard ExtraBol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생활 안정 지원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독거 </a:t>
                </a:r>
                <a:r>
                  <a:rPr lang="en-US" altLang="ko-KR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· </a:t>
                </a: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재가 어르신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여가 및 복지 지원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치매관리 사업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</p:txBody>
          </p:sp>
          <p:cxnSp>
            <p:nvCxnSpPr>
              <p:cNvPr id="80" name="도형 30"/>
              <p:cNvCxnSpPr/>
              <p:nvPr/>
            </p:nvCxnSpPr>
            <p:spPr>
              <a:xfrm rot="0">
                <a:off x="1418590" y="3899535"/>
                <a:ext cx="669925" cy="635"/>
              </a:xfrm>
              <a:prstGeom prst="line"/>
              <a:ln w="12700" cap="flat" cmpd="sng">
                <a:solidFill>
                  <a:schemeClr val="bg1"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텍스트 상자 31"/>
              <p:cNvSpPr txBox="1">
                <a:spLocks/>
              </p:cNvSpPr>
              <p:nvPr/>
            </p:nvSpPr>
            <p:spPr>
              <a:xfrm rot="0">
                <a:off x="937260" y="5800090"/>
                <a:ext cx="1633220" cy="338455"/>
              </a:xfrm>
              <a:prstGeom prst="rect"/>
              <a:noFill/>
            </p:spPr>
            <p:txBody>
              <a:bodyPr wrap="square" lIns="91440" tIns="45720" rIns="91440" bIns="45720" numCol="1" vert="horz" anchor="t">
                <a:spAutoFit/>
              </a:bodyPr>
              <a:lstStyle/>
              <a:p>
                <a:pPr marL="0" indent="0" algn="ctr" latinLnBrk="0">
                  <a:buFontTx/>
                  <a:buNone/>
                </a:pPr>
                <a:r>
                  <a:rPr lang="en-US" altLang="ko-KR" sz="1600" b="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SNS </a:t>
                </a:r>
                <a:r>
                  <a:rPr lang="ko-KR" altLang="en-US" sz="1600" b="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허브</a:t>
                </a:r>
                <a:endParaRPr lang="ko-KR" altLang="en-US" sz="1600" b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</p:txBody>
          </p:sp>
        </p:grpSp>
        <p:cxnSp>
          <p:nvCxnSpPr>
            <p:cNvPr id="82" name="도형 33"/>
            <p:cNvCxnSpPr/>
            <p:nvPr/>
          </p:nvCxnSpPr>
          <p:spPr>
            <a:xfrm rot="0">
              <a:off x="1418590" y="5751195"/>
              <a:ext cx="669925" cy="635"/>
            </a:xfrm>
            <a:prstGeom prst="line"/>
            <a:ln w="12700" cap="flat" cmpd="sng">
              <a:solidFill>
                <a:schemeClr val="bg1"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도형 7"/>
          <p:cNvSpPr>
            <a:spLocks/>
          </p:cNvSpPr>
          <p:nvPr/>
        </p:nvSpPr>
        <p:spPr>
          <a:xfrm rot="0">
            <a:off x="735330" y="3934460"/>
            <a:ext cx="382270" cy="382270"/>
          </a:xfrm>
          <a:prstGeom prst="ellipse"/>
          <a:solidFill>
            <a:schemeClr val="tx1">
              <a:lumMod val="50000"/>
              <a:lumOff val="50000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r>
              <a:rPr lang="ko-KR" altLang="ko-KR" b="1">
                <a:latin typeface="Pretendard SemiBold" charset="0"/>
                <a:ea typeface="Pretendard SemiBold" charset="0"/>
                <a:cs typeface="Pretendard SemiBold" charset="0"/>
              </a:rPr>
              <a:t>2</a:t>
            </a:r>
            <a:endParaRPr lang="ko-KR" altLang="en-US" b="1">
              <a:latin typeface="Pretendard SemiBold" charset="0"/>
              <a:ea typeface="Pretendard SemiBold" charset="0"/>
              <a:cs typeface="Pretendard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054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589236-0740-7F48-A088-6CAFEE8E9FF9}"/>
              </a:ext>
            </a:extLst>
          </p:cNvPr>
          <p:cNvSpPr/>
          <p:nvPr/>
        </p:nvSpPr>
        <p:spPr>
          <a:xfrm>
            <a:off x="0" y="-635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sp>
        <p:nvSpPr>
          <p:cNvPr id="16" name="직사각형 15"/>
          <p:cNvSpPr>
            <a:spLocks/>
          </p:cNvSpPr>
          <p:nvPr/>
        </p:nvSpPr>
        <p:spPr>
          <a:xfrm rot="0">
            <a:off x="742950" y="1494790"/>
            <a:ext cx="6776085" cy="5071110"/>
          </a:xfrm>
          <a:prstGeom prst="rect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D330EF8B-70C5-5F43-BCBD-5948B400C5E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950" y="1494790"/>
            <a:ext cx="6761480" cy="1391920"/>
          </a:xfrm>
          <a:prstGeom prst="rect">
            <a:avLst/>
          </a:prstGeom>
        </p:spPr>
      </p:pic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38B2CCFE-397F-0F43-96D0-EDE5A915A577}"/>
              </a:ext>
            </a:extLst>
          </p:cNvPr>
          <p:cNvCxnSpPr>
            <a:cxnSpLocks/>
          </p:cNvCxnSpPr>
          <p:nvPr/>
        </p:nvCxnSpPr>
        <p:spPr>
          <a:xfrm>
            <a:off x="742950" y="2886710"/>
            <a:ext cx="6761480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표 4"/>
          <p:cNvGraphicFramePr>
            <a:graphicFrameLocks noGrp="1"/>
          </p:cNvGraphicFramePr>
          <p:nvPr/>
        </p:nvGraphicFramePr>
        <p:xfrm>
          <a:off x="7683500" y="1494790"/>
          <a:ext cx="3891280" cy="2640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9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721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화면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ko-KR" altLang="en-US" b="1" i="0" kern="120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예산 비교 페이지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40">
                <a:tc gridSpan="2"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Description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1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예산 비교 버튼 클릭 시 그래프 구현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2020">
                <a:tc>
                  <a:txBody>
                    <a:bodyPr/>
                    <a:lstStyle/>
                    <a:p>
                      <a:pPr marL="0" lvl="1" indent="0" algn="ctr" latinLnBrk="0">
                        <a:buFontTx/>
                        <a:buNone/>
                      </a:pPr>
                      <a:r>
                        <a:rPr lang="en-US" altLang="ko-KR" b="1" i="0" kern="1200">
                          <a:solidFill>
                            <a:srgbClr val="000000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2</a:t>
                      </a:r>
                      <a:endParaRPr lang="ko-KR" altLang="en-US" b="1" i="0" kern="1200">
                        <a:solidFill>
                          <a:srgbClr val="000000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l" latinLnBrk="0">
                        <a:buFontTx/>
                        <a:buNone/>
                      </a:pPr>
                      <a:r>
                        <a:rPr lang="ko-KR" altLang="en-US" sz="1800" b="0" i="0" kern="120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" charset="0"/>
                          <a:ea typeface="Pretendard" charset="0"/>
                          <a:cs typeface="Pretendard" charset="0"/>
                        </a:rPr>
                        <a:t>예산 비교 버튼 클릭 시 서울 및 전남 어르신 일자리 예산 비교 차트 조회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E0544DCC-4464-FB41-8ADF-C46AB080506B}"/>
              </a:ext>
            </a:extLst>
          </p:cNvPr>
          <p:cNvSpPr/>
          <p:nvPr/>
        </p:nvSpPr>
        <p:spPr>
          <a:xfrm>
            <a:off x="2799715" y="3744595"/>
            <a:ext cx="4603115" cy="2726055"/>
          </a:xfrm>
          <a:prstGeom prst="roundRect">
            <a:avLst/>
          </a:prstGeom>
          <a:solidFill>
            <a:srgbClr val="EFECE1"/>
          </a:solidFill>
          <a:ln>
            <a:solidFill>
              <a:srgbClr val="EFE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ore-KR" sz="1600" spc="-15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43B3EBD5-6D3B-A248-A393-EEEAD99C0FFA}"/>
              </a:ext>
            </a:extLst>
          </p:cNvPr>
          <p:cNvSpPr/>
          <p:nvPr/>
        </p:nvSpPr>
        <p:spPr>
          <a:xfrm>
            <a:off x="5972810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예산 비교</a:t>
            </a:r>
            <a:endParaRPr lang="ko-Kore-KR" altLang="en-US" sz="1600" dirty="0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AE8BE08F-B771-1140-B412-B69804C924FD}"/>
              </a:ext>
            </a:extLst>
          </p:cNvPr>
          <p:cNvSpPr/>
          <p:nvPr/>
        </p:nvSpPr>
        <p:spPr>
          <a:xfrm>
            <a:off x="4384040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전남 정책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AE8BE08F-B771-1140-B412-B69804C924FD}"/>
              </a:ext>
            </a:extLst>
          </p:cNvPr>
          <p:cNvSpPr/>
          <p:nvPr/>
        </p:nvSpPr>
        <p:spPr>
          <a:xfrm>
            <a:off x="2794635" y="3086735"/>
            <a:ext cx="1201420" cy="450215"/>
          </a:xfrm>
          <a:prstGeom prst="roundRect">
            <a:avLst>
              <a:gd name="adj" fmla="val 50000"/>
            </a:avLst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600" dirty="0">
                <a:solidFill>
                  <a:schemeClr val="bg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서울 정책</a:t>
            </a:r>
            <a:endParaRPr kumimoji="1" lang="ko-Kore-KR" altLang="en-US" sz="1600" dirty="0">
              <a:solidFill>
                <a:schemeClr val="bg1"/>
              </a:solidFill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  <p:graphicFrame>
        <p:nvGraphicFramePr>
          <p:cNvPr id="46" name="표 3"/>
          <p:cNvGraphicFramePr>
            <a:graphicFrameLocks noGrp="1"/>
          </p:cNvGraphicFramePr>
          <p:nvPr/>
        </p:nvGraphicFramePr>
        <p:xfrm>
          <a:off x="742950" y="351155"/>
          <a:ext cx="10831830" cy="930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050"/>
                <a:gridCol w="5397500"/>
                <a:gridCol w="1549400"/>
                <a:gridCol w="2341880"/>
              </a:tblGrid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프로젝트 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생활 환경에 따른 노인 건강 분석 및 정책 제공 서비스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rgbClr val="FFFFFF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페이지</a:t>
                      </a:r>
                      <a:endParaRPr lang="ko-KR" altLang="en-US" kern="1200" i="0" b="0">
                        <a:solidFill>
                          <a:srgbClr val="FFFFFF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3</a:t>
                      </a:r>
                      <a:r>
                        <a:rPr lang="ko-KR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-2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</a:tr>
              <a:tr h="465455">
                <a:tc>
                  <a:txBody>
                    <a:bodyPr/>
                    <a:lstStyle/>
                    <a:p>
                      <a:pPr marL="0" indent="0" algn="ctr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1"/>
                          </a:solidFill>
                          <a:latin typeface="Pretendard SemiBold" charset="0"/>
                          <a:ea typeface="Pretendard SemiBold" charset="0"/>
                          <a:cs typeface="Pretendard SemiBold" charset="0"/>
                        </a:rPr>
                        <a:t>설명</a:t>
                      </a:r>
                      <a:endParaRPr lang="ko-KR" altLang="en-US" kern="1200" i="0" b="0">
                        <a:solidFill>
                          <a:schemeClr val="bg1"/>
                        </a:solidFill>
                        <a:latin typeface="Pretendard SemiBold" charset="0"/>
                        <a:ea typeface="Pretendard SemiBold" charset="0"/>
                        <a:cs typeface="Pretendard SemiBold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l" latinLnBrk="0" lvl="1">
                        <a:buFontTx/>
                        <a:buNone/>
                      </a:pP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어르신 복지 </a:t>
                      </a:r>
                      <a:r>
                        <a:rPr lang="en-US" altLang="ko-KR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-&gt;</a:t>
                      </a:r>
                      <a:r>
                        <a:rPr lang="ko-KR" altLang="en-US" kern="1200" i="0" b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Pretendard Medium" charset="0"/>
                          <a:ea typeface="Pretendard Medium" charset="0"/>
                          <a:cs typeface="Pretendard Medium" charset="0"/>
                        </a:rPr>
                        <a:t> 어르신 일자리 -&gt; 예산 비교 버튼 클릭 후 구현 화면</a:t>
                      </a:r>
                      <a:endParaRPr lang="ko-KR" altLang="en-US" kern="1200" i="0" b="0">
                        <a:solidFill>
                          <a:schemeClr val="bg2">
                            <a:lumMod val="25000"/>
                          </a:schemeClr>
                        </a:solidFill>
                        <a:latin typeface="Pretendard Medium" charset="0"/>
                        <a:ea typeface="Pretendard Medium" charset="0"/>
                        <a:cs typeface="Pretendard Medium" charset="0"/>
                      </a:endParaRPr>
                    </a:p>
                  </a:txBody>
                  <a:tcPr marL="91440" marR="91440" marT="45720" marB="45720" anchor="ctr">
                    <a:lnL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67171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CE1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  <a:tc hMerge="1">
                  <a:txBody>
                    <a:bodyPr/>
                    <a:lstStyle/>
                    <a:p>
                      <a:pPr/>
                      <a:endParaRPr lang="ko-KR" altLang="en-US" kern="1200"/>
                    </a:p>
                  </a:txBody>
                </a:tc>
              </a:tr>
            </a:tbl>
          </a:graphicData>
        </a:graphic>
      </p:graphicFrame>
      <p:sp>
        <p:nvSpPr>
          <p:cNvPr id="21" name="타원 20">
            <a:extLst>
              <a:ext uri="{FF2B5EF4-FFF2-40B4-BE49-F238E27FC236}">
                <a16:creationId xmlns:a16="http://schemas.microsoft.com/office/drawing/2014/main" id="{735B00C2-248A-464C-ABAD-AA3B8F9CFFBE}"/>
              </a:ext>
            </a:extLst>
          </p:cNvPr>
          <p:cNvSpPr/>
          <p:nvPr/>
        </p:nvSpPr>
        <p:spPr>
          <a:xfrm>
            <a:off x="5750560" y="310134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1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A5E93214-36D7-8146-AB23-5324E1F8007A}"/>
              </a:ext>
            </a:extLst>
          </p:cNvPr>
          <p:cNvSpPr/>
          <p:nvPr/>
        </p:nvSpPr>
        <p:spPr>
          <a:xfrm>
            <a:off x="3430905" y="3839210"/>
            <a:ext cx="381000" cy="3810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</a:t>
            </a:r>
            <a:endParaRPr kumimoji="1" lang="ko-Kore-KR" alt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pic>
        <p:nvPicPr>
          <p:cNvPr id="47" name="내용 개체 틀 8" descr="C:/Users/admin/AppData/Roaming/PolarisOffice/ETemp/1052_8134368/fImage179183338467.png"/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05100" y="3803015"/>
            <a:ext cx="4803140" cy="2609850"/>
          </a:xfrm>
          <a:prstGeom prst="rect"/>
          <a:noFill/>
        </p:spPr>
      </p:pic>
      <p:cxnSp>
        <p:nvCxnSpPr>
          <p:cNvPr id="48" name="도형 18"/>
          <p:cNvCxnSpPr/>
          <p:nvPr/>
        </p:nvCxnSpPr>
        <p:spPr>
          <a:xfrm rot="0">
            <a:off x="1409700" y="5629910"/>
            <a:ext cx="669925" cy="635"/>
          </a:xfrm>
          <a:prstGeom prst="line"/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그룹 42"/>
          <p:cNvGrpSpPr>
            <a:grpSpLocks/>
          </p:cNvGrpSpPr>
          <p:nvPr/>
        </p:nvGrpSpPr>
        <p:grpSpPr>
          <a:xfrm rot="0">
            <a:off x="742315" y="3107690"/>
            <a:ext cx="2087880" cy="3347720"/>
            <a:chOff x="742315" y="3107690"/>
            <a:chExt cx="2087880" cy="3347720"/>
          </a:xfrm>
        </p:grpSpPr>
        <p:grpSp>
          <p:nvGrpSpPr>
            <p:cNvPr id="84" name="그룹 40"/>
            <p:cNvGrpSpPr>
              <a:grpSpLocks/>
            </p:cNvGrpSpPr>
            <p:nvPr/>
          </p:nvGrpSpPr>
          <p:grpSpPr>
            <a:xfrm rot="0">
              <a:off x="742315" y="3107690"/>
              <a:ext cx="2087880" cy="3347720"/>
              <a:chOff x="742315" y="3107690"/>
              <a:chExt cx="2087880" cy="3347720"/>
            </a:xfrm>
          </p:grpSpPr>
          <p:sp>
            <p:nvSpPr>
              <p:cNvPr id="85" name="도형 35"/>
              <p:cNvSpPr>
                <a:spLocks/>
              </p:cNvSpPr>
              <p:nvPr/>
            </p:nvSpPr>
            <p:spPr>
              <a:xfrm rot="0">
                <a:off x="878840" y="3107690"/>
                <a:ext cx="1814830" cy="3347720"/>
              </a:xfrm>
              <a:prstGeom prst="roundRect"/>
              <a:solidFill>
                <a:srgbClr val="37C5B4"/>
              </a:solidFill>
              <a:ln w="0">
                <a:noFill/>
                <a:prstDash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 latinLnBrk="0">
                  <a:buFontTx/>
                  <a:buNone/>
                </a:pPr>
                <a:endParaRPr lang="ko-KR" altLang="en-US" sz="14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</p:txBody>
          </p:sp>
          <p:sp>
            <p:nvSpPr>
              <p:cNvPr id="86" name="텍스트 상자 36"/>
              <p:cNvSpPr txBox="1">
                <a:spLocks/>
              </p:cNvSpPr>
              <p:nvPr/>
            </p:nvSpPr>
            <p:spPr>
              <a:xfrm rot="0">
                <a:off x="742315" y="3424555"/>
                <a:ext cx="2087880" cy="368935"/>
              </a:xfrm>
              <a:prstGeom prst="rect"/>
              <a:noFill/>
            </p:spPr>
            <p:txBody>
              <a:bodyPr wrap="square" lIns="91440" tIns="45720" rIns="91440" bIns="45720" numCol="1" vert="horz" anchor="t">
                <a:spAutoFit/>
              </a:bodyPr>
              <a:lstStyle/>
              <a:p>
                <a:pPr marL="0" indent="0" algn="ctr" latinLnBrk="0">
                  <a:buFontTx/>
                  <a:buNone/>
                </a:pPr>
                <a:r>
                  <a:rPr lang="ko-KR" altLang="en-US" b="1">
                    <a:solidFill>
                      <a:schemeClr val="bg1"/>
                    </a:solidFill>
                    <a:latin typeface="Pretendard ExtraBold" charset="0"/>
                    <a:ea typeface="Pretendard ExtraBold" charset="0"/>
                    <a:cs typeface="Pretendard ExtraBold" charset="0"/>
                  </a:rPr>
                  <a:t>어르신 복지</a:t>
                </a:r>
                <a:endParaRPr lang="ko-KR" altLang="en-US" b="1">
                  <a:solidFill>
                    <a:schemeClr val="bg1"/>
                  </a:solidFill>
                  <a:latin typeface="Pretendard ExtraBold" charset="0"/>
                  <a:ea typeface="Pretendard ExtraBold" charset="0"/>
                  <a:cs typeface="Pretendard ExtraBold" charset="0"/>
                </a:endParaRPr>
              </a:p>
            </p:txBody>
          </p:sp>
          <p:sp>
            <p:nvSpPr>
              <p:cNvPr id="87" name="텍스트 상자 37"/>
              <p:cNvSpPr txBox="1">
                <a:spLocks/>
              </p:cNvSpPr>
              <p:nvPr/>
            </p:nvSpPr>
            <p:spPr>
              <a:xfrm rot="0">
                <a:off x="937260" y="4072890"/>
                <a:ext cx="1633220" cy="1631315"/>
              </a:xfrm>
              <a:prstGeom prst="rect"/>
              <a:noFill/>
            </p:spPr>
            <p:txBody>
              <a:bodyPr wrap="square" lIns="91440" tIns="45720" rIns="91440" bIns="45720" numCol="1" vert="horz" anchor="t">
                <a:spAutoFit/>
              </a:bodyPr>
              <a:lstStyle/>
              <a:p>
                <a:pPr marL="0" indent="0" algn="ctr" latinLnBrk="0">
                  <a:buFontTx/>
                  <a:buNone/>
                </a:pPr>
                <a:r>
                  <a:rPr lang="ko-KR" altLang="en-US" sz="1600" b="1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어르신</a:t>
                </a:r>
                <a:r>
                  <a:rPr lang="ko-KR" altLang="en-US" sz="1600" b="1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 </a:t>
                </a:r>
                <a:r>
                  <a:rPr lang="ko-KR" altLang="en-US" sz="1600" b="1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일자리</a:t>
                </a:r>
                <a:endParaRPr lang="ko-KR" altLang="en-US" sz="1600" b="1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 b="1">
                  <a:solidFill>
                    <a:schemeClr val="bg1"/>
                  </a:solidFill>
                  <a:latin typeface="Pretendard ExtraBold" charset="0"/>
                  <a:ea typeface="Pretendard ExtraBold" charset="0"/>
                  <a:cs typeface="Pretendard ExtraBol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생활 안정 지원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독거 </a:t>
                </a:r>
                <a:r>
                  <a:rPr lang="en-US" altLang="ko-KR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· </a:t>
                </a: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재가 어르신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여가 및 복지 지원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endParaRPr lang="ko-KR" altLang="en-US" sz="5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  <a:p>
                <a:pPr marL="0" indent="0" algn="ctr" latinLnBrk="0">
                  <a:buFontTx/>
                  <a:buNone/>
                </a:pPr>
                <a:r>
                  <a:rPr lang="ko-KR" altLang="en-US" sz="160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치매관리 사업</a:t>
                </a:r>
                <a:endParaRPr lang="ko-KR" altLang="en-US" sz="160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</p:txBody>
          </p:sp>
          <p:cxnSp>
            <p:nvCxnSpPr>
              <p:cNvPr id="88" name="도형 38"/>
              <p:cNvCxnSpPr/>
              <p:nvPr/>
            </p:nvCxnSpPr>
            <p:spPr>
              <a:xfrm rot="0">
                <a:off x="1418590" y="3899535"/>
                <a:ext cx="669925" cy="635"/>
              </a:xfrm>
              <a:prstGeom prst="line"/>
              <a:ln w="12700" cap="flat" cmpd="sng">
                <a:solidFill>
                  <a:schemeClr val="bg1"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텍스트 상자 39"/>
              <p:cNvSpPr txBox="1">
                <a:spLocks/>
              </p:cNvSpPr>
              <p:nvPr/>
            </p:nvSpPr>
            <p:spPr>
              <a:xfrm rot="0">
                <a:off x="937260" y="5800090"/>
                <a:ext cx="1633220" cy="338455"/>
              </a:xfrm>
              <a:prstGeom prst="rect"/>
              <a:noFill/>
            </p:spPr>
            <p:txBody>
              <a:bodyPr wrap="square" lIns="91440" tIns="45720" rIns="91440" bIns="45720" numCol="1" vert="horz" anchor="t">
                <a:spAutoFit/>
              </a:bodyPr>
              <a:lstStyle/>
              <a:p>
                <a:pPr marL="0" indent="0" algn="ctr" latinLnBrk="0">
                  <a:buFontTx/>
                  <a:buNone/>
                </a:pPr>
                <a:r>
                  <a:rPr lang="en-US" altLang="ko-KR" sz="1600" b="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SNS </a:t>
                </a:r>
                <a:r>
                  <a:rPr lang="ko-KR" altLang="en-US" sz="1600" b="0">
                    <a:solidFill>
                      <a:schemeClr val="bg1"/>
                    </a:solidFill>
                    <a:latin typeface="Pretendard" charset="0"/>
                    <a:ea typeface="Pretendard" charset="0"/>
                    <a:cs typeface="Pretendard" charset="0"/>
                  </a:rPr>
                  <a:t>허브</a:t>
                </a:r>
                <a:endParaRPr lang="ko-KR" altLang="en-US" sz="1600" b="0">
                  <a:solidFill>
                    <a:schemeClr val="bg1"/>
                  </a:solidFill>
                  <a:latin typeface="Pretendard" charset="0"/>
                  <a:ea typeface="Pretendard" charset="0"/>
                  <a:cs typeface="Pretendard" charset="0"/>
                </a:endParaRPr>
              </a:p>
            </p:txBody>
          </p:sp>
        </p:grpSp>
        <p:cxnSp>
          <p:nvCxnSpPr>
            <p:cNvPr id="90" name="도형 41"/>
            <p:cNvCxnSpPr/>
            <p:nvPr/>
          </p:nvCxnSpPr>
          <p:spPr>
            <a:xfrm rot="0">
              <a:off x="1418590" y="5751195"/>
              <a:ext cx="669925" cy="635"/>
            </a:xfrm>
            <a:prstGeom prst="line"/>
            <a:ln w="12700" cap="flat" cmpd="sng">
              <a:solidFill>
                <a:schemeClr val="bg1">
                  <a:alpha val="10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42519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13</Pages>
  <Paragraphs>337</Paragraphs>
  <Words>899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한수지</dc:creator>
  <cp:lastModifiedBy>HAYDEN PARK</cp:lastModifiedBy>
  <dc:title>PowerPoint 프레젠테이션</dc:title>
  <cp:version>9.104.197.51428</cp:version>
  <dcterms:modified xsi:type="dcterms:W3CDTF">2023-12-01T08:36:25Z</dcterms:modified>
</cp:coreProperties>
</file>

<file path=docProps/thumbnail.jpeg>
</file>